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comments/modernComment_143_9ADC0A4B.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4"/>
  </p:sldMasterIdLst>
  <p:sldIdLst>
    <p:sldId id="260" r:id="rId5"/>
    <p:sldId id="301" r:id="rId6"/>
    <p:sldId id="302" r:id="rId7"/>
    <p:sldId id="278" r:id="rId8"/>
    <p:sldId id="332" r:id="rId9"/>
    <p:sldId id="330" r:id="rId10"/>
    <p:sldId id="331" r:id="rId11"/>
    <p:sldId id="333" r:id="rId12"/>
    <p:sldId id="303" r:id="rId13"/>
    <p:sldId id="334" r:id="rId14"/>
    <p:sldId id="324" r:id="rId15"/>
    <p:sldId id="323" r:id="rId16"/>
    <p:sldId id="304" r:id="rId17"/>
    <p:sldId id="335" r:id="rId18"/>
    <p:sldId id="305" r:id="rId19"/>
    <p:sldId id="336" r:id="rId20"/>
    <p:sldId id="306" r:id="rId21"/>
    <p:sldId id="337" r:id="rId22"/>
    <p:sldId id="355" r:id="rId23"/>
    <p:sldId id="356" r:id="rId24"/>
    <p:sldId id="367" r:id="rId25"/>
    <p:sldId id="366" r:id="rId26"/>
    <p:sldId id="368" r:id="rId27"/>
    <p:sldId id="311" r:id="rId28"/>
    <p:sldId id="339" r:id="rId29"/>
    <p:sldId id="307" r:id="rId30"/>
    <p:sldId id="360" r:id="rId31"/>
    <p:sldId id="325" r:id="rId32"/>
    <p:sldId id="312" r:id="rId33"/>
    <p:sldId id="340" r:id="rId34"/>
    <p:sldId id="313" r:id="rId35"/>
    <p:sldId id="341" r:id="rId36"/>
    <p:sldId id="314" r:id="rId37"/>
    <p:sldId id="342" r:id="rId38"/>
    <p:sldId id="315" r:id="rId39"/>
    <p:sldId id="343" r:id="rId40"/>
    <p:sldId id="370" r:id="rId41"/>
    <p:sldId id="371" r:id="rId42"/>
    <p:sldId id="326" r:id="rId43"/>
    <p:sldId id="316" r:id="rId44"/>
    <p:sldId id="344" r:id="rId45"/>
    <p:sldId id="317" r:id="rId46"/>
    <p:sldId id="345" r:id="rId47"/>
    <p:sldId id="318" r:id="rId48"/>
    <p:sldId id="346" r:id="rId49"/>
    <p:sldId id="319" r:id="rId50"/>
    <p:sldId id="347" r:id="rId51"/>
    <p:sldId id="320" r:id="rId52"/>
    <p:sldId id="348" r:id="rId53"/>
    <p:sldId id="322" r:id="rId54"/>
    <p:sldId id="349" r:id="rId55"/>
    <p:sldId id="321" r:id="rId56"/>
    <p:sldId id="350" r:id="rId57"/>
    <p:sldId id="300" r:id="rId58"/>
    <p:sldId id="369" r:id="rId59"/>
    <p:sldId id="329" r:id="rId60"/>
    <p:sldId id="352" r:id="rId61"/>
    <p:sldId id="353" r:id="rId62"/>
    <p:sldId id="327" r:id="rId63"/>
    <p:sldId id="328"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561F89-14EB-26B5-F200-9347D3018197}" name="Janice Budai" initials="JB" userId="S::janicebudai@eschoolmedia.onmicrosoft.com::23d381dd-54f4-41c6-ba2a-ce545a083d77" providerId="AD"/>
  <p188:author id="{ADDA2298-A07E-3E5A-76F1-0EBA4BAA93F2}" name="Janice Budai" initials="JB" userId="S::JaniceBudai@eschoolmedia.onmicrosoft.com::23d381dd-54f4-41c6-ba2a-ce545a083d77" providerId="AD"/>
  <p188:author id="{6904D1C7-0980-F2C3-E988-E513DE6EE453}" name="Kristin Carroll" initials="KC" userId="S::KristinCarroll@eschoolmediainc.com::b94c2ec8-d5b8-4141-98ef-455e2b1596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356"/>
    <a:srgbClr val="00A000"/>
    <a:srgbClr val="D50119"/>
    <a:srgbClr val="E2001A"/>
    <a:srgbClr val="BF343D"/>
    <a:srgbClr val="EE000D"/>
    <a:srgbClr val="2D326A"/>
    <a:srgbClr val="8273FF"/>
    <a:srgbClr val="97FFAA"/>
    <a:srgbClr val="5DD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omments/modernComment_143_9ADC0A4B.xml><?xml version="1.0" encoding="utf-8"?>
<p188:cmLst xmlns:a="http://schemas.openxmlformats.org/drawingml/2006/main" xmlns:r="http://schemas.openxmlformats.org/officeDocument/2006/relationships" xmlns:p188="http://schemas.microsoft.com/office/powerpoint/2018/8/main">
  <p188:cm id="{8A9DA929-C4F9-4123-8CB0-938650417DC9}" authorId="{ADDA2298-A07E-3E5A-76F1-0EBA4BAA93F2}" status="resolved" created="2024-03-18T16:13:50.398" complete="100000">
    <ac:deMkLst xmlns:ac="http://schemas.microsoft.com/office/drawing/2013/main/command">
      <pc:docMk xmlns:pc="http://schemas.microsoft.com/office/powerpoint/2013/main/command"/>
      <pc:sldMk xmlns:pc="http://schemas.microsoft.com/office/powerpoint/2013/main/command" cId="2598111819" sldId="323"/>
      <ac:spMk id="6" creationId="{F8F842C3-9EDA-6840-AEBA-0681953EFF8A}"/>
    </ac:deMkLst>
    <p188:txBody>
      <a:bodyPr/>
      <a:lstStyle/>
      <a:p>
        <a:r>
          <a:rPr lang="en-US"/>
          <a:t>Close space</a:t>
        </a:r>
      </a:p>
    </p188:txBody>
  </p188:cm>
</p188:cmLst>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F2841C5-7482-954D-A9D3-D9C1E866998C}"/>
              </a:ext>
            </a:extLst>
          </p:cNvPr>
          <p:cNvGrpSpPr/>
          <p:nvPr userDrawn="1"/>
        </p:nvGrpSpPr>
        <p:grpSpPr>
          <a:xfrm>
            <a:off x="0" y="646413"/>
            <a:ext cx="12192000" cy="5641160"/>
            <a:chOff x="-40380" y="-81621"/>
            <a:chExt cx="11736959" cy="6946275"/>
          </a:xfrm>
        </p:grpSpPr>
        <p:sp>
          <p:nvSpPr>
            <p:cNvPr id="12" name="Rectangle 11">
              <a:extLst>
                <a:ext uri="{FF2B5EF4-FFF2-40B4-BE49-F238E27FC236}">
                  <a16:creationId xmlns:a16="http://schemas.microsoft.com/office/drawing/2014/main" id="{0C877693-0803-AA4E-946F-4817F3EE782D}"/>
                </a:ext>
              </a:extLst>
            </p:cNvPr>
            <p:cNvSpPr/>
            <p:nvPr/>
          </p:nvSpPr>
          <p:spPr>
            <a:xfrm>
              <a:off x="-40380" y="-81621"/>
              <a:ext cx="11736959" cy="6799634"/>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BBC07257-DBCD-AD4C-AB4D-70CF3021C07F}"/>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1F20A02E-262A-2C43-B13E-9FD1A1A72A57}"/>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3698CDE5-332E-C14A-A66F-7FBBFC8813A1}"/>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D7BF7648-FC57-E247-8E59-11BF5E9FAF93}"/>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a:extLst>
                <a:ext uri="{FF2B5EF4-FFF2-40B4-BE49-F238E27FC236}">
                  <a16:creationId xmlns:a16="http://schemas.microsoft.com/office/drawing/2014/main" id="{343C3CB6-CC36-E545-B1E9-86D5AC4385A9}"/>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pSp>
      <p:sp>
        <p:nvSpPr>
          <p:cNvPr id="7" name="TextBox 6">
            <a:extLst>
              <a:ext uri="{FF2B5EF4-FFF2-40B4-BE49-F238E27FC236}">
                <a16:creationId xmlns:a16="http://schemas.microsoft.com/office/drawing/2014/main" id="{3FD4C74B-DF05-B44F-826E-6FC5B996D11D}"/>
              </a:ext>
            </a:extLst>
          </p:cNvPr>
          <p:cNvSpPr txBox="1"/>
          <p:nvPr userDrawn="1"/>
        </p:nvSpPr>
        <p:spPr>
          <a:xfrm>
            <a:off x="7045036" y="-249382"/>
            <a:ext cx="184731" cy="369332"/>
          </a:xfrm>
          <a:prstGeom prst="rect">
            <a:avLst/>
          </a:prstGeom>
          <a:noFill/>
        </p:spPr>
        <p:txBody>
          <a:bodyPr wrap="none" rtlCol="0">
            <a:spAutoFit/>
          </a:bodyPr>
          <a:lstStyle/>
          <a:p>
            <a:endParaRPr lang="en-US"/>
          </a:p>
        </p:txBody>
      </p:sp>
      <p:pic>
        <p:nvPicPr>
          <p:cNvPr id="17" name="Picture 16" descr="A black and white logo&#10;&#10;Description automatically generated">
            <a:extLst>
              <a:ext uri="{FF2B5EF4-FFF2-40B4-BE49-F238E27FC236}">
                <a16:creationId xmlns:a16="http://schemas.microsoft.com/office/drawing/2014/main" id="{E28A8084-CED2-AB49-979A-D3A1588704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5152" y="211576"/>
            <a:ext cx="1847791" cy="306733"/>
          </a:xfrm>
          <a:prstGeom prst="rect">
            <a:avLst/>
          </a:prstGeom>
        </p:spPr>
      </p:pic>
      <p:pic>
        <p:nvPicPr>
          <p:cNvPr id="18" name="Picture 17" descr="A black and white photo of a black background&#10;&#10;Description automatically generated">
            <a:extLst>
              <a:ext uri="{FF2B5EF4-FFF2-40B4-BE49-F238E27FC236}">
                <a16:creationId xmlns:a16="http://schemas.microsoft.com/office/drawing/2014/main" id="{D05F0420-A018-D34D-9A4F-B02E1477E7C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82648" y="231453"/>
            <a:ext cx="1911793" cy="306733"/>
          </a:xfrm>
          <a:prstGeom prst="rect">
            <a:avLst/>
          </a:prstGeom>
        </p:spPr>
      </p:pic>
      <p:cxnSp>
        <p:nvCxnSpPr>
          <p:cNvPr id="19" name="Straight Connector 18">
            <a:extLst>
              <a:ext uri="{FF2B5EF4-FFF2-40B4-BE49-F238E27FC236}">
                <a16:creationId xmlns:a16="http://schemas.microsoft.com/office/drawing/2014/main" id="{C10DB5BB-858C-4E47-A0F1-E52D3079B2AC}"/>
              </a:ext>
            </a:extLst>
          </p:cNvPr>
          <p:cNvCxnSpPr/>
          <p:nvPr userDrawn="1"/>
        </p:nvCxnSpPr>
        <p:spPr>
          <a:xfrm>
            <a:off x="2163151" y="176265"/>
            <a:ext cx="0" cy="377352"/>
          </a:xfrm>
          <a:prstGeom prst="line">
            <a:avLst/>
          </a:prstGeom>
          <a:ln>
            <a:solidFill>
              <a:schemeClr val="tx2">
                <a:lumMod val="40000"/>
                <a:lumOff val="60000"/>
              </a:schemeClr>
            </a:solidFill>
          </a:ln>
        </p:spPr>
        <p:style>
          <a:lnRef idx="1">
            <a:schemeClr val="accent3"/>
          </a:lnRef>
          <a:fillRef idx="0">
            <a:schemeClr val="accent3"/>
          </a:fillRef>
          <a:effectRef idx="0">
            <a:schemeClr val="accent3"/>
          </a:effectRef>
          <a:fontRef idx="minor">
            <a:schemeClr val="tx1"/>
          </a:fontRef>
        </p:style>
      </p:cxnSp>
      <p:sp>
        <p:nvSpPr>
          <p:cNvPr id="23" name="TextBox 22">
            <a:extLst>
              <a:ext uri="{FF2B5EF4-FFF2-40B4-BE49-F238E27FC236}">
                <a16:creationId xmlns:a16="http://schemas.microsoft.com/office/drawing/2014/main" id="{93F19470-8F1A-9940-A68E-2D7502D4A93D}"/>
              </a:ext>
            </a:extLst>
          </p:cNvPr>
          <p:cNvSpPr txBox="1"/>
          <p:nvPr userDrawn="1"/>
        </p:nvSpPr>
        <p:spPr>
          <a:xfrm>
            <a:off x="161482" y="6247817"/>
            <a:ext cx="6888760" cy="505267"/>
          </a:xfrm>
          <a:prstGeom prst="rect">
            <a:avLst/>
          </a:prstGeom>
          <a:noFill/>
        </p:spPr>
        <p:txBody>
          <a:bodyPr wrap="square" rtlCol="0">
            <a:spAutoFit/>
          </a:bodyPr>
          <a:lstStyle/>
          <a:p>
            <a:pPr>
              <a:lnSpc>
                <a:spcPct val="100000"/>
              </a:lnSpc>
            </a:pPr>
            <a:r>
              <a:rPr lang="en-US" sz="1150" b="1" spc="50" baseline="0" dirty="0" err="1">
                <a:solidFill>
                  <a:srgbClr val="000000"/>
                </a:solidFill>
                <a:effectLst/>
                <a:latin typeface="Roboto" panose="02000000000000000000" pitchFamily="2" charset="0"/>
              </a:rPr>
              <a:t>Caliann</a:t>
            </a:r>
            <a:r>
              <a:rPr lang="en-US" sz="1150" b="1" spc="50" baseline="0" dirty="0">
                <a:solidFill>
                  <a:srgbClr val="000000"/>
                </a:solidFill>
                <a:effectLst/>
                <a:latin typeface="Roboto" panose="02000000000000000000" pitchFamily="2" charset="0"/>
              </a:rPr>
              <a:t> </a:t>
            </a:r>
            <a:r>
              <a:rPr lang="en-US" sz="1150" b="1" spc="50" baseline="0" dirty="0" err="1">
                <a:solidFill>
                  <a:srgbClr val="000000"/>
                </a:solidFill>
                <a:effectLst/>
                <a:latin typeface="Roboto" panose="02000000000000000000" pitchFamily="2" charset="0"/>
              </a:rPr>
              <a:t>Mitoulis</a:t>
            </a:r>
            <a:r>
              <a:rPr lang="en-US" sz="1150" b="1" spc="50" baseline="0" dirty="0">
                <a:solidFill>
                  <a:srgbClr val="000000"/>
                </a:solidFill>
                <a:effectLst/>
                <a:latin typeface="Roboto" panose="02000000000000000000" pitchFamily="2" charset="0"/>
              </a:rPr>
              <a:t>  </a:t>
            </a:r>
            <a:r>
              <a:rPr lang="en-US" sz="1150" spc="50" baseline="0" dirty="0">
                <a:solidFill>
                  <a:srgbClr val="515665"/>
                </a:solidFill>
                <a:effectLst/>
                <a:latin typeface="Roboto" panose="02000000000000000000" pitchFamily="2" charset="0"/>
              </a:rPr>
              <a:t>National Director of Sales and Business Developmen</a:t>
            </a:r>
            <a:r>
              <a:rPr lang="en-US" sz="1150" spc="50" baseline="0" dirty="0">
                <a:solidFill>
                  <a:srgbClr val="000000"/>
                </a:solidFill>
                <a:effectLst/>
                <a:latin typeface="Roboto" panose="02000000000000000000" pitchFamily="2" charset="0"/>
              </a:rPr>
              <a:t>t</a:t>
            </a:r>
            <a:endParaRPr lang="en-US" sz="1150" spc="50" baseline="0" dirty="0">
              <a:solidFill>
                <a:srgbClr val="515665"/>
              </a:solidFill>
              <a:effectLst/>
              <a:latin typeface="Roboto" panose="02000000000000000000" pitchFamily="2" charset="0"/>
            </a:endParaRPr>
          </a:p>
          <a:p>
            <a:pPr>
              <a:lnSpc>
                <a:spcPct val="150000"/>
              </a:lnSpc>
            </a:pPr>
            <a:r>
              <a:rPr lang="en-US" sz="1150" b="1" spc="50" baseline="0" dirty="0">
                <a:solidFill>
                  <a:srgbClr val="000000"/>
                </a:solidFill>
                <a:effectLst/>
                <a:latin typeface="Roboto" panose="02000000000000000000" pitchFamily="2" charset="0"/>
              </a:rPr>
              <a:t>215.370.5813</a:t>
            </a:r>
            <a:r>
              <a:rPr lang="en-US" sz="1150" b="1" spc="50" baseline="0" dirty="0">
                <a:solidFill>
                  <a:srgbClr val="2F55A0"/>
                </a:solidFill>
                <a:effectLst/>
                <a:latin typeface="Roboto" panose="02000000000000000000" pitchFamily="2" charset="0"/>
              </a:rPr>
              <a:t>    </a:t>
            </a:r>
            <a:r>
              <a:rPr lang="en-US" sz="1150" b="1" spc="50" baseline="0" dirty="0" err="1">
                <a:solidFill>
                  <a:srgbClr val="2F55A0"/>
                </a:solidFill>
                <a:effectLst/>
                <a:latin typeface="Roboto" panose="02000000000000000000" pitchFamily="2" charset="0"/>
              </a:rPr>
              <a:t>cmitoulis@eschoolmediainc.com</a:t>
            </a:r>
            <a:endParaRPr lang="en-US" sz="1150" spc="50" baseline="0" dirty="0">
              <a:solidFill>
                <a:srgbClr val="2F55A0"/>
              </a:solidFill>
              <a:effectLst/>
              <a:latin typeface="Roboto" panose="02000000000000000000" pitchFamily="2" charset="0"/>
            </a:endParaRPr>
          </a:p>
        </p:txBody>
      </p:sp>
      <p:sp>
        <p:nvSpPr>
          <p:cNvPr id="37" name="Rectangle 36">
            <a:extLst>
              <a:ext uri="{FF2B5EF4-FFF2-40B4-BE49-F238E27FC236}">
                <a16:creationId xmlns:a16="http://schemas.microsoft.com/office/drawing/2014/main" id="{372630CD-66D4-3C49-9285-887782FC9946}"/>
              </a:ext>
            </a:extLst>
          </p:cNvPr>
          <p:cNvSpPr/>
          <p:nvPr userDrawn="1"/>
        </p:nvSpPr>
        <p:spPr>
          <a:xfrm>
            <a:off x="0" y="646413"/>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2" name="Rectangle 41">
            <a:extLst>
              <a:ext uri="{FF2B5EF4-FFF2-40B4-BE49-F238E27FC236}">
                <a16:creationId xmlns:a16="http://schemas.microsoft.com/office/drawing/2014/main" id="{4F6A7FD9-3D09-2C4D-80CF-50F5BF123A4E}"/>
              </a:ext>
            </a:extLst>
          </p:cNvPr>
          <p:cNvSpPr/>
          <p:nvPr userDrawn="1"/>
        </p:nvSpPr>
        <p:spPr>
          <a:xfrm>
            <a:off x="0" y="6125898"/>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4" name="TextBox 43">
            <a:extLst>
              <a:ext uri="{FF2B5EF4-FFF2-40B4-BE49-F238E27FC236}">
                <a16:creationId xmlns:a16="http://schemas.microsoft.com/office/drawing/2014/main" id="{95F83DE3-1783-824B-864A-9697313D6EAE}"/>
              </a:ext>
            </a:extLst>
          </p:cNvPr>
          <p:cNvSpPr txBox="1"/>
          <p:nvPr userDrawn="1"/>
        </p:nvSpPr>
        <p:spPr>
          <a:xfrm>
            <a:off x="8587410" y="211575"/>
            <a:ext cx="3295761" cy="369332"/>
          </a:xfrm>
          <a:prstGeom prst="rect">
            <a:avLst/>
          </a:prstGeom>
          <a:noFill/>
        </p:spPr>
        <p:txBody>
          <a:bodyPr wrap="square" rtlCol="0">
            <a:spAutoFit/>
          </a:bodyPr>
          <a:lstStyle/>
          <a:p>
            <a:r>
              <a:rPr lang="en-US" i="1">
                <a:solidFill>
                  <a:schemeClr val="accent3">
                    <a:lumMod val="40000"/>
                    <a:lumOff val="60000"/>
                  </a:schemeClr>
                </a:solidFill>
                <a:latin typeface="Roboto" panose="02000000000000000000" pitchFamily="2" charset="0"/>
                <a:ea typeface="Roboto" panose="02000000000000000000" pitchFamily="2" charset="0"/>
              </a:rPr>
              <a:t>Digital Marketing That Delivers</a:t>
            </a:r>
          </a:p>
        </p:txBody>
      </p:sp>
    </p:spTree>
    <p:extLst>
      <p:ext uri="{BB962C8B-B14F-4D97-AF65-F5344CB8AC3E}">
        <p14:creationId xmlns:p14="http://schemas.microsoft.com/office/powerpoint/2010/main" val="1420487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51BBE44-EAE3-9646-98D5-D33601A1B890}"/>
              </a:ext>
            </a:extLst>
          </p:cNvPr>
          <p:cNvSpPr/>
          <p:nvPr userDrawn="1"/>
        </p:nvSpPr>
        <p:spPr>
          <a:xfrm>
            <a:off x="-1" y="681721"/>
            <a:ext cx="8662740" cy="5461621"/>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9CCABE7C-AFD1-834D-8FD5-5B5AD7DB8EC6}" type="datetimeFigureOut">
              <a:rPr lang="en-US" smtClean="0"/>
              <a:t>3/19/25</a:t>
            </a:fld>
            <a:endParaRPr lang="en-US"/>
          </a:p>
        </p:txBody>
      </p:sp>
      <p:sp>
        <p:nvSpPr>
          <p:cNvPr id="7" name="TextBox 6">
            <a:extLst>
              <a:ext uri="{FF2B5EF4-FFF2-40B4-BE49-F238E27FC236}">
                <a16:creationId xmlns:a16="http://schemas.microsoft.com/office/drawing/2014/main" id="{3FD4C74B-DF05-B44F-826E-6FC5B996D11D}"/>
              </a:ext>
            </a:extLst>
          </p:cNvPr>
          <p:cNvSpPr txBox="1"/>
          <p:nvPr userDrawn="1"/>
        </p:nvSpPr>
        <p:spPr>
          <a:xfrm>
            <a:off x="7045036" y="-249382"/>
            <a:ext cx="184731" cy="369332"/>
          </a:xfrm>
          <a:prstGeom prst="rect">
            <a:avLst/>
          </a:prstGeom>
          <a:noFill/>
        </p:spPr>
        <p:txBody>
          <a:bodyPr wrap="none" rtlCol="0">
            <a:spAutoFit/>
          </a:bodyPr>
          <a:lstStyle/>
          <a:p>
            <a:endParaRPr lang="en-US"/>
          </a:p>
        </p:txBody>
      </p:sp>
      <p:pic>
        <p:nvPicPr>
          <p:cNvPr id="17" name="Picture 16" descr="A black and white logo&#10;&#10;Description automatically generated">
            <a:extLst>
              <a:ext uri="{FF2B5EF4-FFF2-40B4-BE49-F238E27FC236}">
                <a16:creationId xmlns:a16="http://schemas.microsoft.com/office/drawing/2014/main" id="{E28A8084-CED2-AB49-979A-D3A1588704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5152" y="211576"/>
            <a:ext cx="1847791" cy="306733"/>
          </a:xfrm>
          <a:prstGeom prst="rect">
            <a:avLst/>
          </a:prstGeom>
        </p:spPr>
      </p:pic>
      <p:pic>
        <p:nvPicPr>
          <p:cNvPr id="18" name="Picture 17" descr="A black and white photo of a black background&#10;&#10;Description automatically generated">
            <a:extLst>
              <a:ext uri="{FF2B5EF4-FFF2-40B4-BE49-F238E27FC236}">
                <a16:creationId xmlns:a16="http://schemas.microsoft.com/office/drawing/2014/main" id="{D05F0420-A018-D34D-9A4F-B02E1477E7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2648" y="241392"/>
            <a:ext cx="1911793" cy="306733"/>
          </a:xfrm>
          <a:prstGeom prst="rect">
            <a:avLst/>
          </a:prstGeom>
        </p:spPr>
      </p:pic>
      <p:cxnSp>
        <p:nvCxnSpPr>
          <p:cNvPr id="19" name="Straight Connector 18">
            <a:extLst>
              <a:ext uri="{FF2B5EF4-FFF2-40B4-BE49-F238E27FC236}">
                <a16:creationId xmlns:a16="http://schemas.microsoft.com/office/drawing/2014/main" id="{C10DB5BB-858C-4E47-A0F1-E52D3079B2AC}"/>
              </a:ext>
            </a:extLst>
          </p:cNvPr>
          <p:cNvCxnSpPr/>
          <p:nvPr userDrawn="1"/>
        </p:nvCxnSpPr>
        <p:spPr>
          <a:xfrm>
            <a:off x="2163151" y="176265"/>
            <a:ext cx="0" cy="377352"/>
          </a:xfrm>
          <a:prstGeom prst="line">
            <a:avLst/>
          </a:prstGeom>
          <a:ln>
            <a:solidFill>
              <a:schemeClr val="tx2">
                <a:lumMod val="40000"/>
                <a:lumOff val="60000"/>
              </a:schemeClr>
            </a:solidFill>
          </a:ln>
        </p:spPr>
        <p:style>
          <a:lnRef idx="1">
            <a:schemeClr val="accent3"/>
          </a:lnRef>
          <a:fillRef idx="0">
            <a:schemeClr val="accent3"/>
          </a:fillRef>
          <a:effectRef idx="0">
            <a:schemeClr val="accent3"/>
          </a:effectRef>
          <a:fontRef idx="minor">
            <a:schemeClr val="tx1"/>
          </a:fontRef>
        </p:style>
      </p:cxnSp>
      <p:grpSp>
        <p:nvGrpSpPr>
          <p:cNvPr id="16" name="Group 15"/>
          <p:cNvGrpSpPr/>
          <p:nvPr userDrawn="1"/>
        </p:nvGrpSpPr>
        <p:grpSpPr>
          <a:xfrm>
            <a:off x="0" y="646412"/>
            <a:ext cx="12192000" cy="6350735"/>
            <a:chOff x="-40380" y="-81621"/>
            <a:chExt cx="11736959" cy="6946275"/>
          </a:xfrm>
        </p:grpSpPr>
        <p:sp>
          <p:nvSpPr>
            <p:cNvPr id="8" name="Rectangle 7"/>
            <p:cNvSpPr/>
            <p:nvPr/>
          </p:nvSpPr>
          <p:spPr>
            <a:xfrm>
              <a:off x="-40380" y="-81621"/>
              <a:ext cx="11736959" cy="6799634"/>
            </a:xfrm>
            <a:prstGeom prst="rect">
              <a:avLst/>
            </a:prstGeom>
            <a:blipFill>
              <a:blip r:embed="rId4">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pSp>
      <p:sp>
        <p:nvSpPr>
          <p:cNvPr id="37" name="Rectangle 36">
            <a:extLst>
              <a:ext uri="{FF2B5EF4-FFF2-40B4-BE49-F238E27FC236}">
                <a16:creationId xmlns:a16="http://schemas.microsoft.com/office/drawing/2014/main" id="{372630CD-66D4-3C49-9285-887782FC9946}"/>
              </a:ext>
            </a:extLst>
          </p:cNvPr>
          <p:cNvSpPr/>
          <p:nvPr userDrawn="1"/>
        </p:nvSpPr>
        <p:spPr>
          <a:xfrm>
            <a:off x="0" y="646413"/>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0" name="Rectangle 39">
            <a:extLst>
              <a:ext uri="{FF2B5EF4-FFF2-40B4-BE49-F238E27FC236}">
                <a16:creationId xmlns:a16="http://schemas.microsoft.com/office/drawing/2014/main" id="{C979939C-D6C9-DD48-A8C1-3C719D11FC71}"/>
              </a:ext>
            </a:extLst>
          </p:cNvPr>
          <p:cNvSpPr/>
          <p:nvPr userDrawn="1"/>
        </p:nvSpPr>
        <p:spPr>
          <a:xfrm>
            <a:off x="11253460" y="6091475"/>
            <a:ext cx="629711" cy="790339"/>
          </a:xfrm>
          <a:prstGeom prst="rect">
            <a:avLst/>
          </a:prstGeom>
          <a:solidFill>
            <a:srgbClr val="EE000D"/>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sp>
      <p:sp>
        <p:nvSpPr>
          <p:cNvPr id="41" name="Slide Number Placeholder 5">
            <a:extLst>
              <a:ext uri="{FF2B5EF4-FFF2-40B4-BE49-F238E27FC236}">
                <a16:creationId xmlns:a16="http://schemas.microsoft.com/office/drawing/2014/main" id="{EE48CD82-0A28-9E4C-9410-7256A6D8721C}"/>
              </a:ext>
            </a:extLst>
          </p:cNvPr>
          <p:cNvSpPr txBox="1">
            <a:spLocks/>
          </p:cNvSpPr>
          <p:nvPr userDrawn="1"/>
        </p:nvSpPr>
        <p:spPr>
          <a:xfrm>
            <a:off x="11257640" y="5913005"/>
            <a:ext cx="629714" cy="576740"/>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C78982E-4552-7948-AAD2-15DABD67D244}" type="slidenum">
              <a:rPr lang="en-US" sz="1600" smtClean="0"/>
              <a:pPr/>
              <a:t>‹#›</a:t>
            </a:fld>
            <a:endParaRPr lang="en-US" sz="1600"/>
          </a:p>
        </p:txBody>
      </p:sp>
      <p:sp>
        <p:nvSpPr>
          <p:cNvPr id="44" name="TextBox 43">
            <a:extLst>
              <a:ext uri="{FF2B5EF4-FFF2-40B4-BE49-F238E27FC236}">
                <a16:creationId xmlns:a16="http://schemas.microsoft.com/office/drawing/2014/main" id="{95F83DE3-1783-824B-864A-9697313D6EAE}"/>
              </a:ext>
            </a:extLst>
          </p:cNvPr>
          <p:cNvSpPr txBox="1"/>
          <p:nvPr userDrawn="1"/>
        </p:nvSpPr>
        <p:spPr>
          <a:xfrm>
            <a:off x="8587410" y="211575"/>
            <a:ext cx="3295761" cy="369332"/>
          </a:xfrm>
          <a:prstGeom prst="rect">
            <a:avLst/>
          </a:prstGeom>
          <a:noFill/>
        </p:spPr>
        <p:txBody>
          <a:bodyPr wrap="square" rtlCol="0">
            <a:spAutoFit/>
          </a:bodyPr>
          <a:lstStyle/>
          <a:p>
            <a:r>
              <a:rPr lang="en-US" i="1">
                <a:solidFill>
                  <a:schemeClr val="accent3">
                    <a:lumMod val="40000"/>
                    <a:lumOff val="60000"/>
                  </a:schemeClr>
                </a:solidFill>
                <a:latin typeface="Roboto" panose="02000000000000000000" pitchFamily="2" charset="0"/>
                <a:ea typeface="Roboto" panose="02000000000000000000" pitchFamily="2" charset="0"/>
              </a:rPr>
              <a:t>Digital Marketing That Delivers</a:t>
            </a:r>
          </a:p>
        </p:txBody>
      </p:sp>
      <p:sp>
        <p:nvSpPr>
          <p:cNvPr id="2" name="TextBox 1">
            <a:extLst>
              <a:ext uri="{FF2B5EF4-FFF2-40B4-BE49-F238E27FC236}">
                <a16:creationId xmlns:a16="http://schemas.microsoft.com/office/drawing/2014/main" id="{4926B69B-1D55-5443-9D41-B4C71FF1EC92}"/>
              </a:ext>
            </a:extLst>
          </p:cNvPr>
          <p:cNvSpPr txBox="1"/>
          <p:nvPr userDrawn="1"/>
        </p:nvSpPr>
        <p:spPr>
          <a:xfrm>
            <a:off x="7747751" y="6140498"/>
            <a:ext cx="3210339" cy="338554"/>
          </a:xfrm>
          <a:prstGeom prst="rect">
            <a:avLst/>
          </a:prstGeom>
          <a:noFill/>
        </p:spPr>
        <p:txBody>
          <a:bodyPr wrap="square" rtlCol="0">
            <a:spAutoFit/>
          </a:bodyPr>
          <a:lstStyle/>
          <a:p>
            <a:pPr algn="r"/>
            <a:r>
              <a:rPr lang="en-US" sz="1600">
                <a:solidFill>
                  <a:schemeClr val="bg1"/>
                </a:solidFill>
              </a:rPr>
              <a:t>www.eSchoolMedia.com</a:t>
            </a:r>
          </a:p>
        </p:txBody>
      </p:sp>
    </p:spTree>
    <p:extLst>
      <p:ext uri="{BB962C8B-B14F-4D97-AF65-F5344CB8AC3E}">
        <p14:creationId xmlns:p14="http://schemas.microsoft.com/office/powerpoint/2010/main" val="1246851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51BBE44-EAE3-9646-98D5-D33601A1B890}"/>
              </a:ext>
            </a:extLst>
          </p:cNvPr>
          <p:cNvSpPr/>
          <p:nvPr userDrawn="1"/>
        </p:nvSpPr>
        <p:spPr>
          <a:xfrm>
            <a:off x="3529260" y="681721"/>
            <a:ext cx="8662740" cy="5461621"/>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FD4C74B-DF05-B44F-826E-6FC5B996D11D}"/>
              </a:ext>
            </a:extLst>
          </p:cNvPr>
          <p:cNvSpPr txBox="1"/>
          <p:nvPr userDrawn="1"/>
        </p:nvSpPr>
        <p:spPr>
          <a:xfrm>
            <a:off x="7045036" y="-249382"/>
            <a:ext cx="184731" cy="369332"/>
          </a:xfrm>
          <a:prstGeom prst="rect">
            <a:avLst/>
          </a:prstGeom>
          <a:noFill/>
        </p:spPr>
        <p:txBody>
          <a:bodyPr wrap="none" rtlCol="0">
            <a:spAutoFit/>
          </a:bodyPr>
          <a:lstStyle/>
          <a:p>
            <a:endParaRPr lang="en-US"/>
          </a:p>
        </p:txBody>
      </p:sp>
      <p:pic>
        <p:nvPicPr>
          <p:cNvPr id="17" name="Picture 16" descr="A black and white logo&#10;&#10;Description automatically generated">
            <a:extLst>
              <a:ext uri="{FF2B5EF4-FFF2-40B4-BE49-F238E27FC236}">
                <a16:creationId xmlns:a16="http://schemas.microsoft.com/office/drawing/2014/main" id="{E28A8084-CED2-AB49-979A-D3A1588704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5152" y="211576"/>
            <a:ext cx="1847791" cy="306733"/>
          </a:xfrm>
          <a:prstGeom prst="rect">
            <a:avLst/>
          </a:prstGeom>
        </p:spPr>
      </p:pic>
      <p:pic>
        <p:nvPicPr>
          <p:cNvPr id="18" name="Picture 17" descr="A black and white photo of a black background&#10;&#10;Description automatically generated">
            <a:extLst>
              <a:ext uri="{FF2B5EF4-FFF2-40B4-BE49-F238E27FC236}">
                <a16:creationId xmlns:a16="http://schemas.microsoft.com/office/drawing/2014/main" id="{D05F0420-A018-D34D-9A4F-B02E1477E7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2648" y="241392"/>
            <a:ext cx="1911793" cy="306733"/>
          </a:xfrm>
          <a:prstGeom prst="rect">
            <a:avLst/>
          </a:prstGeom>
        </p:spPr>
      </p:pic>
      <p:cxnSp>
        <p:nvCxnSpPr>
          <p:cNvPr id="19" name="Straight Connector 18">
            <a:extLst>
              <a:ext uri="{FF2B5EF4-FFF2-40B4-BE49-F238E27FC236}">
                <a16:creationId xmlns:a16="http://schemas.microsoft.com/office/drawing/2014/main" id="{C10DB5BB-858C-4E47-A0F1-E52D3079B2AC}"/>
              </a:ext>
            </a:extLst>
          </p:cNvPr>
          <p:cNvCxnSpPr/>
          <p:nvPr userDrawn="1"/>
        </p:nvCxnSpPr>
        <p:spPr>
          <a:xfrm>
            <a:off x="2163151" y="176265"/>
            <a:ext cx="0" cy="377352"/>
          </a:xfrm>
          <a:prstGeom prst="line">
            <a:avLst/>
          </a:prstGeom>
          <a:ln>
            <a:solidFill>
              <a:schemeClr val="tx2">
                <a:lumMod val="40000"/>
                <a:lumOff val="60000"/>
              </a:schemeClr>
            </a:solidFill>
          </a:ln>
        </p:spPr>
        <p:style>
          <a:lnRef idx="1">
            <a:schemeClr val="accent3"/>
          </a:lnRef>
          <a:fillRef idx="0">
            <a:schemeClr val="accent3"/>
          </a:fillRef>
          <a:effectRef idx="0">
            <a:schemeClr val="accent3"/>
          </a:effectRef>
          <a:fontRef idx="minor">
            <a:schemeClr val="tx1"/>
          </a:fontRef>
        </p:style>
      </p:cxnSp>
      <p:sp>
        <p:nvSpPr>
          <p:cNvPr id="23" name="TextBox 22">
            <a:extLst>
              <a:ext uri="{FF2B5EF4-FFF2-40B4-BE49-F238E27FC236}">
                <a16:creationId xmlns:a16="http://schemas.microsoft.com/office/drawing/2014/main" id="{93F19470-8F1A-9940-A68E-2D7502D4A93D}"/>
              </a:ext>
            </a:extLst>
          </p:cNvPr>
          <p:cNvSpPr txBox="1"/>
          <p:nvPr userDrawn="1"/>
        </p:nvSpPr>
        <p:spPr>
          <a:xfrm>
            <a:off x="161482" y="6247817"/>
            <a:ext cx="6888760" cy="505267"/>
          </a:xfrm>
          <a:prstGeom prst="rect">
            <a:avLst/>
          </a:prstGeom>
          <a:noFill/>
        </p:spPr>
        <p:txBody>
          <a:bodyPr wrap="square" rtlCol="0">
            <a:spAutoFit/>
          </a:bodyPr>
          <a:lstStyle/>
          <a:p>
            <a:pPr>
              <a:lnSpc>
                <a:spcPct val="100000"/>
              </a:lnSpc>
            </a:pPr>
            <a:r>
              <a:rPr lang="en-US" sz="1150" b="1" spc="50" baseline="0" dirty="0" err="1">
                <a:solidFill>
                  <a:srgbClr val="000000"/>
                </a:solidFill>
                <a:effectLst/>
                <a:latin typeface="Roboto" panose="02000000000000000000" pitchFamily="2" charset="0"/>
              </a:rPr>
              <a:t>Caliann</a:t>
            </a:r>
            <a:r>
              <a:rPr lang="en-US" sz="1150" b="1" spc="50" baseline="0" dirty="0">
                <a:solidFill>
                  <a:srgbClr val="000000"/>
                </a:solidFill>
                <a:effectLst/>
                <a:latin typeface="Roboto" panose="02000000000000000000" pitchFamily="2" charset="0"/>
              </a:rPr>
              <a:t> </a:t>
            </a:r>
            <a:r>
              <a:rPr lang="en-US" sz="1150" b="1" spc="50" baseline="0" dirty="0" err="1">
                <a:solidFill>
                  <a:srgbClr val="000000"/>
                </a:solidFill>
                <a:effectLst/>
                <a:latin typeface="Roboto" panose="02000000000000000000" pitchFamily="2" charset="0"/>
              </a:rPr>
              <a:t>Mitoulis</a:t>
            </a:r>
            <a:r>
              <a:rPr lang="en-US" sz="1150" b="1" spc="50" baseline="0" dirty="0">
                <a:solidFill>
                  <a:srgbClr val="000000"/>
                </a:solidFill>
                <a:effectLst/>
                <a:latin typeface="Roboto" panose="02000000000000000000" pitchFamily="2" charset="0"/>
              </a:rPr>
              <a:t>  </a:t>
            </a:r>
            <a:r>
              <a:rPr lang="en-US" sz="1150" spc="50" baseline="0" dirty="0">
                <a:solidFill>
                  <a:srgbClr val="515665"/>
                </a:solidFill>
                <a:effectLst/>
                <a:latin typeface="Roboto" panose="02000000000000000000" pitchFamily="2" charset="0"/>
              </a:rPr>
              <a:t>National Director of Sales and Business Developmen</a:t>
            </a:r>
            <a:r>
              <a:rPr lang="en-US" sz="1150" spc="50" baseline="0" dirty="0">
                <a:solidFill>
                  <a:srgbClr val="000000"/>
                </a:solidFill>
                <a:effectLst/>
                <a:latin typeface="Roboto" panose="02000000000000000000" pitchFamily="2" charset="0"/>
              </a:rPr>
              <a:t>t</a:t>
            </a:r>
            <a:endParaRPr lang="en-US" sz="1150" spc="50" baseline="0" dirty="0">
              <a:solidFill>
                <a:srgbClr val="515665"/>
              </a:solidFill>
              <a:effectLst/>
              <a:latin typeface="Roboto" panose="02000000000000000000" pitchFamily="2" charset="0"/>
            </a:endParaRPr>
          </a:p>
          <a:p>
            <a:pPr>
              <a:lnSpc>
                <a:spcPct val="150000"/>
              </a:lnSpc>
            </a:pPr>
            <a:r>
              <a:rPr lang="en-US" sz="1150" b="1" spc="50" baseline="0" dirty="0">
                <a:solidFill>
                  <a:srgbClr val="000000"/>
                </a:solidFill>
                <a:effectLst/>
                <a:latin typeface="Roboto" panose="02000000000000000000" pitchFamily="2" charset="0"/>
              </a:rPr>
              <a:t>215.370.5813</a:t>
            </a:r>
            <a:r>
              <a:rPr lang="en-US" sz="1150" b="1" spc="50" baseline="0" dirty="0">
                <a:solidFill>
                  <a:srgbClr val="2F55A0"/>
                </a:solidFill>
                <a:effectLst/>
                <a:latin typeface="Roboto" panose="02000000000000000000" pitchFamily="2" charset="0"/>
              </a:rPr>
              <a:t>    </a:t>
            </a:r>
            <a:r>
              <a:rPr lang="en-US" sz="1150" b="1" spc="50" baseline="0" dirty="0" err="1">
                <a:solidFill>
                  <a:srgbClr val="2F55A0"/>
                </a:solidFill>
                <a:effectLst/>
                <a:latin typeface="Roboto" panose="02000000000000000000" pitchFamily="2" charset="0"/>
              </a:rPr>
              <a:t>cmitoulis@eschoolmediainc.com</a:t>
            </a:r>
            <a:endParaRPr lang="en-US" sz="1150" spc="50" baseline="0" dirty="0">
              <a:solidFill>
                <a:srgbClr val="2F55A0"/>
              </a:solidFill>
              <a:effectLst/>
              <a:latin typeface="Roboto" panose="02000000000000000000" pitchFamily="2" charset="0"/>
            </a:endParaRPr>
          </a:p>
        </p:txBody>
      </p:sp>
      <p:grpSp>
        <p:nvGrpSpPr>
          <p:cNvPr id="16" name="Group 15"/>
          <p:cNvGrpSpPr/>
          <p:nvPr userDrawn="1"/>
        </p:nvGrpSpPr>
        <p:grpSpPr>
          <a:xfrm>
            <a:off x="-4184" y="646413"/>
            <a:ext cx="4198620" cy="5641160"/>
            <a:chOff x="-40380" y="-81621"/>
            <a:chExt cx="11736959" cy="6946275"/>
          </a:xfrm>
        </p:grpSpPr>
        <p:sp>
          <p:nvSpPr>
            <p:cNvPr id="8" name="Rectangle 7"/>
            <p:cNvSpPr/>
            <p:nvPr/>
          </p:nvSpPr>
          <p:spPr>
            <a:xfrm>
              <a:off x="-40380" y="-81621"/>
              <a:ext cx="11736959" cy="6799634"/>
            </a:xfrm>
            <a:prstGeom prst="rect">
              <a:avLst/>
            </a:prstGeom>
            <a:blipFill>
              <a:blip r:embed="rId4" cstate="screen">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pSp>
      <p:sp>
        <p:nvSpPr>
          <p:cNvPr id="37" name="Rectangle 36">
            <a:extLst>
              <a:ext uri="{FF2B5EF4-FFF2-40B4-BE49-F238E27FC236}">
                <a16:creationId xmlns:a16="http://schemas.microsoft.com/office/drawing/2014/main" id="{372630CD-66D4-3C49-9285-887782FC9946}"/>
              </a:ext>
            </a:extLst>
          </p:cNvPr>
          <p:cNvSpPr/>
          <p:nvPr userDrawn="1"/>
        </p:nvSpPr>
        <p:spPr>
          <a:xfrm>
            <a:off x="0" y="646413"/>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2" name="Rectangle 41">
            <a:extLst>
              <a:ext uri="{FF2B5EF4-FFF2-40B4-BE49-F238E27FC236}">
                <a16:creationId xmlns:a16="http://schemas.microsoft.com/office/drawing/2014/main" id="{4F6A7FD9-3D09-2C4D-80CF-50F5BF123A4E}"/>
              </a:ext>
            </a:extLst>
          </p:cNvPr>
          <p:cNvSpPr/>
          <p:nvPr userDrawn="1"/>
        </p:nvSpPr>
        <p:spPr>
          <a:xfrm>
            <a:off x="0" y="6125898"/>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0" name="Rectangle 39">
            <a:extLst>
              <a:ext uri="{FF2B5EF4-FFF2-40B4-BE49-F238E27FC236}">
                <a16:creationId xmlns:a16="http://schemas.microsoft.com/office/drawing/2014/main" id="{C979939C-D6C9-DD48-A8C1-3C719D11FC71}"/>
              </a:ext>
            </a:extLst>
          </p:cNvPr>
          <p:cNvSpPr/>
          <p:nvPr userDrawn="1"/>
        </p:nvSpPr>
        <p:spPr>
          <a:xfrm>
            <a:off x="11253460" y="6023113"/>
            <a:ext cx="629711" cy="858702"/>
          </a:xfrm>
          <a:prstGeom prst="rect">
            <a:avLst/>
          </a:prstGeom>
          <a:solidFill>
            <a:schemeClr val="accent1"/>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sp>
      <p:sp>
        <p:nvSpPr>
          <p:cNvPr id="41" name="Slide Number Placeholder 5">
            <a:extLst>
              <a:ext uri="{FF2B5EF4-FFF2-40B4-BE49-F238E27FC236}">
                <a16:creationId xmlns:a16="http://schemas.microsoft.com/office/drawing/2014/main" id="{EE48CD82-0A28-9E4C-9410-7256A6D8721C}"/>
              </a:ext>
            </a:extLst>
          </p:cNvPr>
          <p:cNvSpPr txBox="1">
            <a:spLocks/>
          </p:cNvSpPr>
          <p:nvPr userDrawn="1"/>
        </p:nvSpPr>
        <p:spPr>
          <a:xfrm>
            <a:off x="11257640" y="5857745"/>
            <a:ext cx="629714" cy="576740"/>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C78982E-4552-7948-AAD2-15DABD67D244}" type="slidenum">
              <a:rPr lang="en-US" sz="1800" smtClean="0"/>
              <a:pPr/>
              <a:t>‹#›</a:t>
            </a:fld>
            <a:endParaRPr lang="en-US" sz="1800"/>
          </a:p>
        </p:txBody>
      </p:sp>
      <p:sp>
        <p:nvSpPr>
          <p:cNvPr id="44" name="TextBox 43">
            <a:extLst>
              <a:ext uri="{FF2B5EF4-FFF2-40B4-BE49-F238E27FC236}">
                <a16:creationId xmlns:a16="http://schemas.microsoft.com/office/drawing/2014/main" id="{95F83DE3-1783-824B-864A-9697313D6EAE}"/>
              </a:ext>
            </a:extLst>
          </p:cNvPr>
          <p:cNvSpPr txBox="1"/>
          <p:nvPr userDrawn="1"/>
        </p:nvSpPr>
        <p:spPr>
          <a:xfrm>
            <a:off x="8587410" y="211575"/>
            <a:ext cx="3295761" cy="369332"/>
          </a:xfrm>
          <a:prstGeom prst="rect">
            <a:avLst/>
          </a:prstGeom>
          <a:noFill/>
        </p:spPr>
        <p:txBody>
          <a:bodyPr wrap="square" rtlCol="0">
            <a:spAutoFit/>
          </a:bodyPr>
          <a:lstStyle/>
          <a:p>
            <a:r>
              <a:rPr lang="en-US" i="1">
                <a:solidFill>
                  <a:schemeClr val="accent3">
                    <a:lumMod val="40000"/>
                    <a:lumOff val="60000"/>
                  </a:schemeClr>
                </a:solidFill>
                <a:latin typeface="Roboto" panose="02000000000000000000" pitchFamily="2" charset="0"/>
                <a:ea typeface="Roboto" panose="02000000000000000000" pitchFamily="2" charset="0"/>
              </a:rPr>
              <a:t>Digital Marketing That Delivers</a:t>
            </a:r>
          </a:p>
        </p:txBody>
      </p:sp>
    </p:spTree>
    <p:extLst>
      <p:ext uri="{BB962C8B-B14F-4D97-AF65-F5344CB8AC3E}">
        <p14:creationId xmlns:p14="http://schemas.microsoft.com/office/powerpoint/2010/main" val="22214773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5">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9CCABE7C-AFD1-834D-8FD5-5B5AD7DB8EC6}" type="datetimeFigureOut">
              <a:rPr lang="en-US" smtClean="0"/>
              <a:t>3/19/25</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1C78982E-4552-7948-AAD2-15DABD67D244}" type="slidenum">
              <a:rPr lang="en-US" smtClean="0"/>
              <a:t>‹#›</a:t>
            </a:fld>
            <a:endParaRPr lang="en-US"/>
          </a:p>
        </p:txBody>
      </p:sp>
    </p:spTree>
    <p:extLst>
      <p:ext uri="{BB962C8B-B14F-4D97-AF65-F5344CB8AC3E}">
        <p14:creationId xmlns:p14="http://schemas.microsoft.com/office/powerpoint/2010/main" val="2768599080"/>
      </p:ext>
    </p:extLst>
  </p:cSld>
  <p:clrMap bg1="lt1" tx1="dk1" bg2="lt2" tx2="dk2" accent1="accent1" accent2="accent2" accent3="accent3" accent4="accent4" accent5="accent5" accent6="accent6" hlink="hlink" folHlink="folHlink"/>
  <p:sldLayoutIdLst>
    <p:sldLayoutId id="2147483715" r:id="rId1"/>
    <p:sldLayoutId id="2147483733" r:id="rId2"/>
    <p:sldLayoutId id="2147483732" r:id="rId3"/>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43_9ADC0A4B.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hyperlink" Target="https://www.eschoolnews.com/live-iste-2024/?utm_source=eSN&amp;utm_medium=SCROLL&amp;utm_campaign=ISTE_LIVE&amp;utm_id=ISTE_LIVE#post-219072" TargetMode="External"/><Relationship Id="rId1" Type="http://schemas.openxmlformats.org/officeDocument/2006/relationships/slideLayout" Target="../slideLayouts/slideLayout2.xml"/><Relationship Id="rId6" Type="http://schemas.openxmlformats.org/officeDocument/2006/relationships/hyperlink" Target="https://www.eschoolnews.com/live-iste-2024/?utm_source=eSN&amp;utm_medium=SCROLL&amp;utm_campaign=ISTE_LIVE&amp;utm_id=ISTE_LIVE#post-219012" TargetMode="External"/><Relationship Id="rId5" Type="http://schemas.openxmlformats.org/officeDocument/2006/relationships/image" Target="../media/image28.png"/><Relationship Id="rId4" Type="http://schemas.openxmlformats.org/officeDocument/2006/relationships/hyperlink" Target="https://www.eschoolnews.com/live-iste-2024/?utm_source=eSN&amp;utm_medium=SCROLL&amp;utm_campaign=ISTE_LIVE&amp;utm_id=ISTE_LIVE#post-219068"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BF6620-D6F9-8D64-FDFF-3902030E0779}"/>
              </a:ext>
            </a:extLst>
          </p:cNvPr>
          <p:cNvSpPr/>
          <p:nvPr/>
        </p:nvSpPr>
        <p:spPr>
          <a:xfrm>
            <a:off x="152400" y="6206154"/>
            <a:ext cx="5391458" cy="5723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ue and white background&#10;&#10;Description automatically generated">
            <a:extLst>
              <a:ext uri="{FF2B5EF4-FFF2-40B4-BE49-F238E27FC236}">
                <a16:creationId xmlns:a16="http://schemas.microsoft.com/office/drawing/2014/main" id="{1928E810-3C05-2D7B-B9DD-AF2C918F328E}"/>
              </a:ext>
            </a:extLst>
          </p:cNvPr>
          <p:cNvPicPr>
            <a:picLocks noChangeAspect="1"/>
          </p:cNvPicPr>
          <p:nvPr/>
        </p:nvPicPr>
        <p:blipFill>
          <a:blip r:embed="rId2"/>
          <a:stretch>
            <a:fillRect/>
          </a:stretch>
        </p:blipFill>
        <p:spPr>
          <a:xfrm>
            <a:off x="0" y="-45946"/>
            <a:ext cx="12192000" cy="6228085"/>
          </a:xfrm>
          <a:prstGeom prst="rect">
            <a:avLst/>
          </a:prstGeom>
        </p:spPr>
      </p:pic>
      <p:sp>
        <p:nvSpPr>
          <p:cNvPr id="38" name="Rectangle 37">
            <a:extLst>
              <a:ext uri="{FF2B5EF4-FFF2-40B4-BE49-F238E27FC236}">
                <a16:creationId xmlns:a16="http://schemas.microsoft.com/office/drawing/2014/main" id="{A5E348E8-2C5F-814D-9481-A4F5123CFC82}"/>
              </a:ext>
            </a:extLst>
          </p:cNvPr>
          <p:cNvSpPr/>
          <p:nvPr/>
        </p:nvSpPr>
        <p:spPr>
          <a:xfrm>
            <a:off x="7086600" y="6182139"/>
            <a:ext cx="5105400" cy="675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05D2F62B-4C07-9B72-FFA9-C4408423F3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6210" y="629915"/>
            <a:ext cx="6575898" cy="5114588"/>
          </a:xfrm>
          <a:prstGeom prst="rect">
            <a:avLst/>
          </a:prstGeom>
        </p:spPr>
      </p:pic>
      <p:pic>
        <p:nvPicPr>
          <p:cNvPr id="21" name="Graphic 20">
            <a:extLst>
              <a:ext uri="{FF2B5EF4-FFF2-40B4-BE49-F238E27FC236}">
                <a16:creationId xmlns:a16="http://schemas.microsoft.com/office/drawing/2014/main" id="{69599B39-C101-F4C7-8F6F-38518742BC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0" y="6309003"/>
            <a:ext cx="5391458" cy="363761"/>
          </a:xfrm>
          <a:prstGeom prst="rect">
            <a:avLst/>
          </a:prstGeom>
        </p:spPr>
      </p:pic>
      <p:sp>
        <p:nvSpPr>
          <p:cNvPr id="2" name="TextBox 1">
            <a:extLst>
              <a:ext uri="{FF2B5EF4-FFF2-40B4-BE49-F238E27FC236}">
                <a16:creationId xmlns:a16="http://schemas.microsoft.com/office/drawing/2014/main" id="{5585DB72-36E5-B719-794C-F89CB7ACBCFB}"/>
              </a:ext>
            </a:extLst>
          </p:cNvPr>
          <p:cNvSpPr txBox="1"/>
          <p:nvPr/>
        </p:nvSpPr>
        <p:spPr>
          <a:xfrm>
            <a:off x="401660" y="2145939"/>
            <a:ext cx="5180993" cy="1631216"/>
          </a:xfrm>
          <a:prstGeom prst="rect">
            <a:avLst/>
          </a:prstGeom>
          <a:noFill/>
        </p:spPr>
        <p:txBody>
          <a:bodyPr wrap="square" rtlCol="0">
            <a:spAutoFit/>
          </a:bodyPr>
          <a:lstStyle/>
          <a:p>
            <a:r>
              <a:rPr lang="en-US" sz="4800" b="1">
                <a:latin typeface="Roboto" panose="02000000000000000000" pitchFamily="2" charset="0"/>
                <a:ea typeface="Roboto" panose="02000000000000000000" pitchFamily="2" charset="0"/>
                <a:cs typeface="Arial" panose="020B0604020202020204" pitchFamily="34" charset="0"/>
              </a:rPr>
              <a:t>Digital Marketing </a:t>
            </a:r>
          </a:p>
          <a:p>
            <a:r>
              <a:rPr lang="en-US" sz="4800" b="1">
                <a:latin typeface="Roboto" panose="02000000000000000000" pitchFamily="2" charset="0"/>
                <a:ea typeface="Roboto" panose="02000000000000000000" pitchFamily="2" charset="0"/>
                <a:cs typeface="Arial" panose="020B0604020202020204" pitchFamily="34" charset="0"/>
              </a:rPr>
              <a:t>That Delivers</a:t>
            </a:r>
          </a:p>
        </p:txBody>
      </p:sp>
      <p:pic>
        <p:nvPicPr>
          <p:cNvPr id="6" name="Graphic 5">
            <a:extLst>
              <a:ext uri="{FF2B5EF4-FFF2-40B4-BE49-F238E27FC236}">
                <a16:creationId xmlns:a16="http://schemas.microsoft.com/office/drawing/2014/main" id="{91480A00-C000-4FA7-A549-64C3629933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6331" y="4397632"/>
            <a:ext cx="3243671" cy="1808522"/>
          </a:xfrm>
          <a:prstGeom prst="rect">
            <a:avLst/>
          </a:prstGeom>
        </p:spPr>
      </p:pic>
      <p:pic>
        <p:nvPicPr>
          <p:cNvPr id="13" name="Graphic 12">
            <a:extLst>
              <a:ext uri="{FF2B5EF4-FFF2-40B4-BE49-F238E27FC236}">
                <a16:creationId xmlns:a16="http://schemas.microsoft.com/office/drawing/2014/main" id="{3B6B74D5-44DA-A1ED-DD9B-D2F7771D13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1660" y="337650"/>
            <a:ext cx="2627163" cy="363761"/>
          </a:xfrm>
          <a:prstGeom prst="rect">
            <a:avLst/>
          </a:prstGeom>
        </p:spPr>
      </p:pic>
      <p:sp>
        <p:nvSpPr>
          <p:cNvPr id="17" name="TextBox 16">
            <a:extLst>
              <a:ext uri="{FF2B5EF4-FFF2-40B4-BE49-F238E27FC236}">
                <a16:creationId xmlns:a16="http://schemas.microsoft.com/office/drawing/2014/main" id="{FCE4D127-10C1-6928-AEE5-EF6B9E703CA0}"/>
              </a:ext>
            </a:extLst>
          </p:cNvPr>
          <p:cNvSpPr txBox="1"/>
          <p:nvPr/>
        </p:nvSpPr>
        <p:spPr>
          <a:xfrm>
            <a:off x="481262" y="3751001"/>
            <a:ext cx="6874042" cy="369332"/>
          </a:xfrm>
          <a:prstGeom prst="rect">
            <a:avLst/>
          </a:prstGeom>
          <a:noFill/>
        </p:spPr>
        <p:txBody>
          <a:bodyPr wrap="square">
            <a:spAutoFit/>
          </a:bodyPr>
          <a:lstStyle/>
          <a:p>
            <a:r>
              <a:rPr lang="en-US" sz="1800" b="1">
                <a:latin typeface="Roboto" panose="02000000000000000000" pitchFamily="2" charset="0"/>
                <a:ea typeface="Roboto" panose="02000000000000000000" pitchFamily="2" charset="0"/>
                <a:cs typeface="Arial" panose="020B0604020202020204" pitchFamily="34" charset="0"/>
              </a:rPr>
              <a:t>For companies serving the K-12</a:t>
            </a:r>
            <a:r>
              <a:rPr lang="en-US" b="1">
                <a:latin typeface="Roboto" panose="02000000000000000000" pitchFamily="2" charset="0"/>
                <a:ea typeface="Roboto" panose="02000000000000000000" pitchFamily="2" charset="0"/>
                <a:cs typeface="Arial" panose="020B0604020202020204" pitchFamily="34" charset="0"/>
              </a:rPr>
              <a:t> </a:t>
            </a:r>
            <a:r>
              <a:rPr lang="en-US" sz="1800" b="1">
                <a:latin typeface="Roboto" panose="02000000000000000000" pitchFamily="2" charset="0"/>
                <a:ea typeface="Roboto" panose="02000000000000000000" pitchFamily="2" charset="0"/>
                <a:cs typeface="Arial" panose="020B0604020202020204" pitchFamily="34" charset="0"/>
              </a:rPr>
              <a:t>and Higher Education Markets</a:t>
            </a:r>
          </a:p>
        </p:txBody>
      </p:sp>
      <p:sp>
        <p:nvSpPr>
          <p:cNvPr id="3" name="TextBox 2">
            <a:extLst>
              <a:ext uri="{FF2B5EF4-FFF2-40B4-BE49-F238E27FC236}">
                <a16:creationId xmlns:a16="http://schemas.microsoft.com/office/drawing/2014/main" id="{4021031D-CC5A-F51F-1E01-C93F2ACFD07C}"/>
              </a:ext>
            </a:extLst>
          </p:cNvPr>
          <p:cNvSpPr txBox="1"/>
          <p:nvPr/>
        </p:nvSpPr>
        <p:spPr>
          <a:xfrm>
            <a:off x="448677" y="6250765"/>
            <a:ext cx="5391457" cy="505267"/>
          </a:xfrm>
          <a:prstGeom prst="rect">
            <a:avLst/>
          </a:prstGeom>
          <a:noFill/>
        </p:spPr>
        <p:txBody>
          <a:bodyPr wrap="square" rtlCol="0">
            <a:spAutoFit/>
          </a:bodyPr>
          <a:lstStyle/>
          <a:p>
            <a:pPr>
              <a:lnSpc>
                <a:spcPct val="100000"/>
              </a:lnSpc>
            </a:pPr>
            <a:r>
              <a:rPr lang="en-US" sz="1150" b="1" spc="50" baseline="0" dirty="0" err="1">
                <a:solidFill>
                  <a:srgbClr val="000000"/>
                </a:solidFill>
                <a:effectLst/>
                <a:latin typeface="Roboto" panose="02000000000000000000" pitchFamily="2" charset="0"/>
              </a:rPr>
              <a:t>Caliann</a:t>
            </a:r>
            <a:r>
              <a:rPr lang="en-US" sz="1150" b="1" spc="50" baseline="0" dirty="0">
                <a:solidFill>
                  <a:srgbClr val="000000"/>
                </a:solidFill>
                <a:effectLst/>
                <a:latin typeface="Roboto" panose="02000000000000000000" pitchFamily="2" charset="0"/>
              </a:rPr>
              <a:t> </a:t>
            </a:r>
            <a:r>
              <a:rPr lang="en-US" sz="1150" b="1" spc="50" baseline="0" dirty="0" err="1">
                <a:solidFill>
                  <a:srgbClr val="000000"/>
                </a:solidFill>
                <a:effectLst/>
                <a:latin typeface="Roboto" panose="02000000000000000000" pitchFamily="2" charset="0"/>
              </a:rPr>
              <a:t>Mitoulis</a:t>
            </a:r>
            <a:r>
              <a:rPr lang="en-US" sz="1150" b="1" spc="50" baseline="0" dirty="0">
                <a:solidFill>
                  <a:srgbClr val="000000"/>
                </a:solidFill>
                <a:effectLst/>
                <a:latin typeface="Roboto" panose="02000000000000000000" pitchFamily="2" charset="0"/>
              </a:rPr>
              <a:t>  </a:t>
            </a:r>
            <a:r>
              <a:rPr lang="en-US" sz="1150" spc="50" baseline="0" dirty="0">
                <a:solidFill>
                  <a:srgbClr val="515665"/>
                </a:solidFill>
                <a:effectLst/>
                <a:latin typeface="Roboto" panose="02000000000000000000" pitchFamily="2" charset="0"/>
              </a:rPr>
              <a:t>National Director of Sales and Business Developmen</a:t>
            </a:r>
            <a:r>
              <a:rPr lang="en-US" sz="1150" spc="50" baseline="0" dirty="0">
                <a:solidFill>
                  <a:srgbClr val="000000"/>
                </a:solidFill>
                <a:effectLst/>
                <a:latin typeface="Roboto" panose="02000000000000000000" pitchFamily="2" charset="0"/>
              </a:rPr>
              <a:t>t</a:t>
            </a:r>
            <a:endParaRPr lang="en-US" sz="1150" spc="50" baseline="0" dirty="0">
              <a:solidFill>
                <a:srgbClr val="515665"/>
              </a:solidFill>
              <a:effectLst/>
              <a:latin typeface="Roboto" panose="02000000000000000000" pitchFamily="2" charset="0"/>
            </a:endParaRPr>
          </a:p>
          <a:p>
            <a:pPr>
              <a:lnSpc>
                <a:spcPct val="150000"/>
              </a:lnSpc>
            </a:pPr>
            <a:r>
              <a:rPr lang="en-US" sz="1150" b="1" spc="50" baseline="0" dirty="0">
                <a:solidFill>
                  <a:srgbClr val="000000"/>
                </a:solidFill>
                <a:effectLst/>
                <a:latin typeface="Roboto" panose="02000000000000000000" pitchFamily="2" charset="0"/>
              </a:rPr>
              <a:t>215.370.5813</a:t>
            </a:r>
            <a:r>
              <a:rPr lang="en-US" sz="1150" b="1" spc="50" baseline="0" dirty="0">
                <a:solidFill>
                  <a:srgbClr val="2F55A0"/>
                </a:solidFill>
                <a:effectLst/>
                <a:latin typeface="Roboto" panose="02000000000000000000" pitchFamily="2" charset="0"/>
              </a:rPr>
              <a:t>    </a:t>
            </a:r>
            <a:r>
              <a:rPr lang="en-US" sz="1150" b="1" spc="50" baseline="0" dirty="0" err="1">
                <a:solidFill>
                  <a:srgbClr val="2F55A0"/>
                </a:solidFill>
                <a:effectLst/>
                <a:latin typeface="Roboto" panose="02000000000000000000" pitchFamily="2" charset="0"/>
              </a:rPr>
              <a:t>cmitoulis@eschoolmediainc.com</a:t>
            </a:r>
            <a:endParaRPr lang="en-US" sz="1150" spc="50" baseline="0" dirty="0">
              <a:solidFill>
                <a:srgbClr val="2F55A0"/>
              </a:solidFill>
              <a:effectLst/>
              <a:latin typeface="Roboto" panose="02000000000000000000" pitchFamily="2" charset="0"/>
            </a:endParaRPr>
          </a:p>
        </p:txBody>
      </p:sp>
    </p:spTree>
    <p:extLst>
      <p:ext uri="{BB962C8B-B14F-4D97-AF65-F5344CB8AC3E}">
        <p14:creationId xmlns:p14="http://schemas.microsoft.com/office/powerpoint/2010/main" val="1831027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8CDE9-C4E8-0914-4CF3-F41C871AFD49}"/>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1988D6-E566-6A7B-CA40-14F8AF6B7D80}"/>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4" name="TextBox 3">
            <a:extLst>
              <a:ext uri="{FF2B5EF4-FFF2-40B4-BE49-F238E27FC236}">
                <a16:creationId xmlns:a16="http://schemas.microsoft.com/office/drawing/2014/main" id="{1B3AF46C-30E3-92CD-506F-E76BE62DBBD9}"/>
              </a:ext>
            </a:extLst>
          </p:cNvPr>
          <p:cNvSpPr txBox="1"/>
          <p:nvPr/>
        </p:nvSpPr>
        <p:spPr>
          <a:xfrm>
            <a:off x="641073" y="1934453"/>
            <a:ext cx="711641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Education Resource Centers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8" name="TextBox 7">
            <a:extLst>
              <a:ext uri="{FF2B5EF4-FFF2-40B4-BE49-F238E27FC236}">
                <a16:creationId xmlns:a16="http://schemas.microsoft.com/office/drawing/2014/main" id="{F760F7F2-DB4B-5E2E-4164-17FA4561368C}"/>
              </a:ext>
            </a:extLst>
          </p:cNvPr>
          <p:cNvSpPr txBox="1"/>
          <p:nvPr/>
        </p:nvSpPr>
        <p:spPr>
          <a:xfrm>
            <a:off x="645824" y="3248302"/>
            <a:ext cx="9298076" cy="199625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a:t>
            </a:r>
            <a:r>
              <a:rPr lang="en-US" sz="1200" b="0" i="0">
                <a:effectLst/>
                <a:latin typeface="+mj-lt"/>
              </a:rPr>
              <a:t>edicated </a:t>
            </a:r>
            <a:r>
              <a:rPr lang="en-US" sz="1200" b="0" i="0" err="1">
                <a:effectLst/>
                <a:latin typeface="+mj-lt"/>
              </a:rPr>
              <a:t>eSchool</a:t>
            </a:r>
            <a:r>
              <a:rPr lang="en-US" sz="1200" b="0" i="0">
                <a:effectLst/>
                <a:latin typeface="+mj-lt"/>
              </a:rPr>
              <a:t> Media</a:t>
            </a:r>
            <a:r>
              <a:rPr lang="en-US" sz="1200">
                <a:latin typeface="+mj-lt"/>
              </a:rPr>
              <a:t> project</a:t>
            </a:r>
            <a:r>
              <a:rPr lang="en-US" sz="1200" b="0" i="0">
                <a:effectLst/>
                <a:latin typeface="+mj-lt"/>
              </a:rPr>
              <a:t> manager</a:t>
            </a:r>
            <a:r>
              <a:rPr lang="en-US" sz="1200">
                <a:latin typeface="+mj-lt"/>
              </a:rPr>
              <a:t>.</a:t>
            </a:r>
            <a:endParaRPr lang="en-US"/>
          </a:p>
          <a:p>
            <a:pPr marL="171450" indent="-171450">
              <a:lnSpc>
                <a:spcPct val="150000"/>
              </a:lnSpc>
              <a:buFont typeface="Arial" panose="020B0604020202020204" pitchFamily="34" charset="0"/>
              <a:buChar char="•"/>
            </a:pPr>
            <a:r>
              <a:rPr lang="en-US" sz="1200">
                <a:latin typeface="+mj-lt"/>
              </a:rPr>
              <a:t>Full set-up and design of your ERC microsite, launch meetings and follow-up. </a:t>
            </a:r>
          </a:p>
          <a:p>
            <a:pPr marL="171450" indent="-171450">
              <a:lnSpc>
                <a:spcPct val="150000"/>
              </a:lnSpc>
              <a:buFont typeface="Arial" panose="020B0604020202020204" pitchFamily="34" charset="0"/>
              <a:buChar char="•"/>
            </a:pPr>
            <a:r>
              <a:rPr lang="en-US" sz="1200">
                <a:latin typeface="+mj-lt"/>
              </a:rPr>
              <a:t>Your ERC will be posted for 90 days within the ERC section of our websites. </a:t>
            </a:r>
            <a:endParaRPr lang="en-US" sz="1200" b="0" i="0">
              <a:effectLst/>
              <a:latin typeface="+mj-lt"/>
            </a:endParaRPr>
          </a:p>
          <a:p>
            <a:pPr marL="171450" indent="-171450">
              <a:lnSpc>
                <a:spcPct val="150000"/>
              </a:lnSpc>
              <a:buFont typeface="Arial" panose="020B0604020202020204" pitchFamily="34" charset="0"/>
              <a:buChar char="•"/>
            </a:pPr>
            <a:r>
              <a:rPr lang="en-US" sz="1200">
                <a:latin typeface="+mj-lt"/>
              </a:rPr>
              <a:t>Editorial and online co-branding. </a:t>
            </a:r>
          </a:p>
          <a:p>
            <a:pPr marL="171450" indent="-171450">
              <a:lnSpc>
                <a:spcPct val="150000"/>
              </a:lnSpc>
              <a:buFont typeface="Arial" panose="020B0604020202020204" pitchFamily="34" charset="0"/>
              <a:buChar char="•"/>
            </a:pPr>
            <a:r>
              <a:rPr lang="en-US" sz="1200">
                <a:latin typeface="+mj-lt"/>
              </a:rPr>
              <a:t>An integrated marketing campaign to drive lead and demand generation to your ERC. </a:t>
            </a:r>
          </a:p>
          <a:p>
            <a:pPr marL="171450" indent="-171450">
              <a:lnSpc>
                <a:spcPct val="150000"/>
              </a:lnSpc>
              <a:buFont typeface="Arial" panose="020B0604020202020204" pitchFamily="34" charset="0"/>
              <a:buChar char="•"/>
            </a:pPr>
            <a:r>
              <a:rPr lang="en-US" sz="1200">
                <a:latin typeface="+mj-lt"/>
              </a:rPr>
              <a:t>Weekly lead reporting, including all relevant data. </a:t>
            </a:r>
          </a:p>
          <a:p>
            <a:pPr marL="171450" indent="-171450">
              <a:lnSpc>
                <a:spcPct val="150000"/>
              </a:lnSpc>
              <a:buFont typeface="Arial" panose="020B0604020202020204" pitchFamily="34" charset="0"/>
              <a:buChar char="•"/>
            </a:pPr>
            <a:r>
              <a:rPr lang="en-US" sz="1200">
                <a:latin typeface="+mj-lt"/>
              </a:rPr>
              <a:t>Leads counts and prices vary by program and are guaranteed. </a:t>
            </a:r>
          </a:p>
        </p:txBody>
      </p:sp>
    </p:spTree>
    <p:extLst>
      <p:ext uri="{BB962C8B-B14F-4D97-AF65-F5344CB8AC3E}">
        <p14:creationId xmlns:p14="http://schemas.microsoft.com/office/powerpoint/2010/main" val="1867452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1048218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7573617"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put your brand in front of education decision-makers.</a:t>
            </a:r>
          </a:p>
        </p:txBody>
      </p:sp>
    </p:spTree>
    <p:extLst>
      <p:ext uri="{BB962C8B-B14F-4D97-AF65-F5344CB8AC3E}">
        <p14:creationId xmlns:p14="http://schemas.microsoft.com/office/powerpoint/2010/main" val="1986439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89042"/>
            <a:ext cx="10245193" cy="3541981"/>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High-Impact Website Banner</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756521"/>
            <a:ext cx="6887816" cy="343364"/>
          </a:xfrm>
          <a:prstGeom prst="rect">
            <a:avLst/>
          </a:prstGeom>
          <a:noFill/>
        </p:spPr>
        <p:txBody>
          <a:bodyPr wrap="square" rtlCol="0">
            <a:spAutoFit/>
          </a:bodyPr>
          <a:lstStyle/>
          <a:p>
            <a:pPr>
              <a:lnSpc>
                <a:spcPts val="2100"/>
              </a:lnSpc>
            </a:pPr>
            <a:r>
              <a:rPr lang="en-US" sz="1500" b="0" i="0">
                <a:solidFill>
                  <a:srgbClr val="19203B"/>
                </a:solidFill>
                <a:effectLst/>
              </a:rPr>
              <a:t>Interstitial, Billboard, and more.</a:t>
            </a:r>
            <a:endParaRPr lang="en-US" sz="1500">
              <a:solidFill>
                <a:srgbClr val="19203B"/>
              </a:solidFill>
              <a:effectLst/>
              <a:latin typeface="YAFcfhkwO-0 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408784"/>
            <a:ext cx="5978992" cy="1442254"/>
          </a:xfrm>
          <a:prstGeom prst="rect">
            <a:avLst/>
          </a:prstGeom>
          <a:noFill/>
        </p:spPr>
        <p:txBody>
          <a:bodyPr wrap="square" rtlCol="0">
            <a:spAutoFit/>
          </a:bodyPr>
          <a:lstStyle/>
          <a:p>
            <a:pPr>
              <a:lnSpc>
                <a:spcPct val="150000"/>
              </a:lnSpc>
            </a:pPr>
            <a:r>
              <a:rPr lang="en-US" sz="1200" b="0" i="0">
                <a:solidFill>
                  <a:srgbClr val="19203B"/>
                </a:solidFill>
                <a:effectLst/>
              </a:rPr>
              <a:t>Engage and connect with your audience by running a high-impact banner ad on eSchoolNews.com or eCampusNews.com. We’ll help deliver your marketing message to K-12 and Higher Ed technology decision-makers; drive traffic to your website through expanded real estate opportunities and assist you in elevating your message.</a:t>
            </a: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computer with a screen showing a website&#10;&#10;Description automatically generated with medium confidence">
            <a:extLst>
              <a:ext uri="{FF2B5EF4-FFF2-40B4-BE49-F238E27FC236}">
                <a16:creationId xmlns:a16="http://schemas.microsoft.com/office/drawing/2014/main" id="{F6110634-9A6E-5046-9CC0-277F23955A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3303" y="1483113"/>
            <a:ext cx="4482294" cy="4002583"/>
          </a:xfrm>
          <a:prstGeom prst="rect">
            <a:avLst/>
          </a:prstGeom>
        </p:spPr>
      </p:pic>
    </p:spTree>
    <p:extLst>
      <p:ext uri="{BB962C8B-B14F-4D97-AF65-F5344CB8AC3E}">
        <p14:creationId xmlns:p14="http://schemas.microsoft.com/office/powerpoint/2010/main" val="2598111819"/>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98983"/>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12092"/>
            <a:ext cx="8642627" cy="1077218"/>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Exclusive Chaperoned </a:t>
            </a:r>
          </a:p>
          <a:p>
            <a:r>
              <a:rPr lang="en-US" sz="3200" b="1">
                <a:solidFill>
                  <a:srgbClr val="253356"/>
                </a:solidFill>
                <a:latin typeface="Roboto" panose="02000000000000000000" pitchFamily="2" charset="0"/>
                <a:ea typeface="Roboto" panose="02000000000000000000" pitchFamily="2" charset="0"/>
              </a:rPr>
              <a:t>eMail Campaigns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3263422"/>
            <a:ext cx="63925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latin typeface="+mj-lt"/>
              </a:rPr>
              <a:t>We deploy</a:t>
            </a:r>
            <a:r>
              <a:rPr lang="en-US" sz="1500" b="0" i="0">
                <a:solidFill>
                  <a:srgbClr val="19203B"/>
                </a:solidFill>
                <a:effectLst/>
                <a:latin typeface="+mj-lt"/>
              </a:rPr>
              <a:t> your HTML email to our exclusive </a:t>
            </a:r>
            <a:r>
              <a:rPr lang="en-US" sz="1500" b="0" i="0" err="1">
                <a:solidFill>
                  <a:srgbClr val="19203B"/>
                </a:solidFill>
                <a:effectLst/>
                <a:latin typeface="+mj-lt"/>
              </a:rPr>
              <a:t>eMail</a:t>
            </a:r>
            <a:r>
              <a:rPr lang="en-US" sz="1500" b="0" i="0">
                <a:solidFill>
                  <a:srgbClr val="19203B"/>
                </a:solidFill>
                <a:effectLst/>
                <a:latin typeface="+mj-lt"/>
              </a:rPr>
              <a:t> list.</a:t>
            </a:r>
            <a:endParaRPr lang="en-US" sz="1500">
              <a:solidFill>
                <a:srgbClr val="19203B"/>
              </a:solidFill>
              <a:effectLst/>
              <a:latin typeface="+mj-lt"/>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39051" y="3831642"/>
            <a:ext cx="7327036" cy="611258"/>
          </a:xfrm>
          <a:prstGeom prst="rect">
            <a:avLst/>
          </a:prstGeom>
          <a:noFill/>
        </p:spPr>
        <p:txBody>
          <a:bodyPr wrap="square" lIns="91440" tIns="45720" rIns="91440" bIns="45720" rtlCol="0" anchor="t">
            <a:spAutoFit/>
          </a:bodyPr>
          <a:lstStyle/>
          <a:p>
            <a:pPr>
              <a:lnSpc>
                <a:spcPct val="150000"/>
              </a:lnSpc>
            </a:pPr>
            <a:r>
              <a:rPr lang="en-US" sz="1200" b="0" i="0">
                <a:solidFill>
                  <a:srgbClr val="19203B"/>
                </a:solidFill>
                <a:effectLst/>
              </a:rPr>
              <a:t>This targeted piece is a great way to get your message in front of K-12 or Higher Ed </a:t>
            </a:r>
            <a:br>
              <a:rPr lang="en-US" sz="1200" b="0" i="0">
                <a:effectLst/>
              </a:rPr>
            </a:br>
            <a:r>
              <a:rPr lang="en-US" sz="1200" b="0" i="0">
                <a:solidFill>
                  <a:srgbClr val="19203B"/>
                </a:solidFill>
                <a:effectLst/>
              </a:rPr>
              <a:t>decision-makers and significantly increase traffic to your product or service.</a:t>
            </a:r>
            <a:endParaRPr lang="en-US" sz="1200">
              <a:ea typeface="Roboto" panose="02000000000000000000" pitchFamily="2" charset="0"/>
            </a:endParaRPr>
          </a:p>
        </p:txBody>
      </p:sp>
      <p:pic>
        <p:nvPicPr>
          <p:cNvPr id="13" name="Picture 12" descr="A close-up of a cell phone&#10;&#10;Description automatically generated">
            <a:extLst>
              <a:ext uri="{FF2B5EF4-FFF2-40B4-BE49-F238E27FC236}">
                <a16:creationId xmlns:a16="http://schemas.microsoft.com/office/drawing/2014/main" id="{FCB02EB3-F6AB-2A6E-59A9-F3AD1B45E3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7330" y="1398286"/>
            <a:ext cx="3030875" cy="4294873"/>
          </a:xfrm>
          <a:prstGeom prst="rect">
            <a:avLst/>
          </a:prstGeom>
        </p:spPr>
      </p:pic>
    </p:spTree>
    <p:extLst>
      <p:ext uri="{BB962C8B-B14F-4D97-AF65-F5344CB8AC3E}">
        <p14:creationId xmlns:p14="http://schemas.microsoft.com/office/powerpoint/2010/main" val="3653288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F83AEE-C88B-9B3B-38DC-35D041893248}"/>
              </a:ext>
            </a:extLst>
          </p:cNvPr>
          <p:cNvSpPr/>
          <p:nvPr/>
        </p:nvSpPr>
        <p:spPr>
          <a:xfrm>
            <a:off x="437321" y="1808752"/>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888256"/>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Your content-rich HTML eMail deployed to our responsive audience. </a:t>
            </a:r>
            <a:endParaRPr lang="en-US"/>
          </a:p>
          <a:p>
            <a:pPr marL="171450" indent="-171450">
              <a:lnSpc>
                <a:spcPct val="150000"/>
              </a:lnSpc>
              <a:buFont typeface="Arial" panose="020B0604020202020204" pitchFamily="34" charset="0"/>
              <a:buChar char="•"/>
            </a:pPr>
            <a:r>
              <a:rPr lang="en-US" sz="1200">
                <a:latin typeface="+mj-lt"/>
              </a:rPr>
              <a:t>Full campaign reporting to detail ROI based on opens, clicks and click-through rates. </a:t>
            </a:r>
            <a:endParaRPr lang="en-US" sz="1200" b="0" i="0">
              <a:effectLst/>
              <a:latin typeface="+mj-lt"/>
            </a:endParaRPr>
          </a:p>
          <a:p>
            <a:pPr marL="171450" indent="-171450">
              <a:lnSpc>
                <a:spcPct val="150000"/>
              </a:lnSpc>
              <a:buFont typeface="Arial" panose="020B0604020202020204" pitchFamily="34" charset="0"/>
              <a:buChar char="•"/>
            </a:pPr>
            <a:r>
              <a:rPr lang="en-US" sz="1200">
                <a:latin typeface="+mj-lt"/>
              </a:rPr>
              <a:t>Quantities vary based on titles selected. </a:t>
            </a:r>
            <a:endParaRPr lang="en-US" sz="1200" b="0" i="0">
              <a:effectLst/>
              <a:latin typeface="+mj-lt"/>
            </a:endParaRPr>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TextBox 8">
            <a:extLst>
              <a:ext uri="{FF2B5EF4-FFF2-40B4-BE49-F238E27FC236}">
                <a16:creationId xmlns:a16="http://schemas.microsoft.com/office/drawing/2014/main" id="{3668A950-4BEC-C156-21F6-35222D20F148}"/>
              </a:ext>
            </a:extLst>
          </p:cNvPr>
          <p:cNvSpPr txBox="1"/>
          <p:nvPr/>
        </p:nvSpPr>
        <p:spPr>
          <a:xfrm>
            <a:off x="641073" y="2012092"/>
            <a:ext cx="864262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Exclusive Chaperoned </a:t>
            </a:r>
            <a:r>
              <a:rPr lang="en-US" sz="3200" b="1" err="1">
                <a:solidFill>
                  <a:srgbClr val="253356"/>
                </a:solidFill>
                <a:latin typeface="Roboto"/>
                <a:ea typeface="Roboto"/>
                <a:cs typeface="Roboto"/>
              </a:rPr>
              <a:t>eMail</a:t>
            </a:r>
            <a:r>
              <a:rPr lang="en-US" sz="3200" b="1">
                <a:solidFill>
                  <a:srgbClr val="253356"/>
                </a:solidFill>
                <a:latin typeface="Roboto"/>
                <a:ea typeface="Roboto"/>
                <a:cs typeface="Roboto"/>
              </a:rPr>
              <a:t> Campaigns</a:t>
            </a:r>
            <a:endParaRPr lang="en-US">
              <a:latin typeface="Roboto"/>
              <a:ea typeface="Roboto"/>
              <a:cs typeface="Roboto"/>
            </a:endParaRPr>
          </a:p>
        </p:txBody>
      </p:sp>
    </p:spTree>
    <p:extLst>
      <p:ext uri="{BB962C8B-B14F-4D97-AF65-F5344CB8AC3E}">
        <p14:creationId xmlns:p14="http://schemas.microsoft.com/office/powerpoint/2010/main" val="3904003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1F1AC5-5126-B1AC-2B0E-925EB301EE82}"/>
              </a:ext>
            </a:extLst>
          </p:cNvPr>
          <p:cNvSpPr/>
          <p:nvPr/>
        </p:nvSpPr>
        <p:spPr>
          <a:xfrm>
            <a:off x="437321" y="1808752"/>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hidden="1">
            <a:extLst>
              <a:ext uri="{FF2B5EF4-FFF2-40B4-BE49-F238E27FC236}">
                <a16:creationId xmlns:a16="http://schemas.microsoft.com/office/drawing/2014/main" id="{A8FE5FC3-C3DA-7F47-959A-4D591FD6DEC4}"/>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Corporate eNewsletter Sponsorships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756521"/>
            <a:ext cx="6887816" cy="612668"/>
          </a:xfrm>
          <a:prstGeom prst="rect">
            <a:avLst/>
          </a:prstGeom>
          <a:noFill/>
        </p:spPr>
        <p:txBody>
          <a:bodyPr wrap="square" rtlCol="0">
            <a:spAutoFit/>
          </a:bodyPr>
          <a:lstStyle/>
          <a:p>
            <a:pPr>
              <a:lnSpc>
                <a:spcPts val="2100"/>
              </a:lnSpc>
            </a:pPr>
            <a:r>
              <a:rPr lang="en-US" sz="1500" b="0" i="0">
                <a:solidFill>
                  <a:srgbClr val="19203B"/>
                </a:solidFill>
                <a:effectLst/>
              </a:rPr>
              <a:t>Reach and engage decision-makers by sponsoring daily and </a:t>
            </a:r>
            <a:r>
              <a:rPr lang="en-US" sz="1500">
                <a:solidFill>
                  <a:srgbClr val="19203B"/>
                </a:solidFill>
              </a:rPr>
              <a:t>weekly eMail </a:t>
            </a:r>
            <a:r>
              <a:rPr lang="en-US" sz="1500" b="0" i="0">
                <a:solidFill>
                  <a:srgbClr val="19203B"/>
                </a:solidFill>
                <a:effectLst/>
              </a:rPr>
              <a:t>newsletters. </a:t>
            </a:r>
            <a:endParaRPr lang="en-US" sz="1500">
              <a:solidFill>
                <a:srgbClr val="19203B"/>
              </a:solidFill>
              <a:effectLst/>
              <a:latin typeface="YAFcfhkwO-0 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486841"/>
            <a:ext cx="7327036" cy="1165255"/>
          </a:xfrm>
          <a:prstGeom prst="rect">
            <a:avLst/>
          </a:prstGeom>
          <a:noFill/>
        </p:spPr>
        <p:txBody>
          <a:bodyPr wrap="square" rtlCol="0">
            <a:spAutoFit/>
          </a:bodyPr>
          <a:lstStyle/>
          <a:p>
            <a:pPr>
              <a:lnSpc>
                <a:spcPct val="150000"/>
              </a:lnSpc>
            </a:pPr>
            <a:r>
              <a:rPr lang="en-US" sz="1200" b="0" i="0">
                <a:solidFill>
                  <a:srgbClr val="19203B"/>
                </a:solidFill>
                <a:effectLst/>
              </a:rPr>
              <a:t>Deliver your message directly to the inboxes of education administrators and decision-makers that have requested to receive daily and weekly news updates. As a sponsor, your marketing message will gain even more impact and authority by appearing alongside the high-value editorial content produced by our award-winning editorial team. </a:t>
            </a:r>
            <a:endParaRPr lang="en-US" sz="1200">
              <a:ea typeface="Roboto" panose="02000000000000000000" pitchFamily="2" charset="0"/>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8" name="Picture 7" descr="A screenshot of a cell phone&#10;&#10;Description automatically generated">
            <a:extLst>
              <a:ext uri="{FF2B5EF4-FFF2-40B4-BE49-F238E27FC236}">
                <a16:creationId xmlns:a16="http://schemas.microsoft.com/office/drawing/2014/main" id="{C61F1EDC-03D7-0533-F67F-89D3B466E3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32129" y="1405105"/>
            <a:ext cx="3030875" cy="4288054"/>
          </a:xfrm>
          <a:prstGeom prst="rect">
            <a:avLst/>
          </a:prstGeom>
        </p:spPr>
      </p:pic>
      <p:sp>
        <p:nvSpPr>
          <p:cNvPr id="12" name="TextBox 11">
            <a:extLst>
              <a:ext uri="{FF2B5EF4-FFF2-40B4-BE49-F238E27FC236}">
                <a16:creationId xmlns:a16="http://schemas.microsoft.com/office/drawing/2014/main" id="{A6B61747-43B0-8B06-A948-05EA65A90075}"/>
              </a:ext>
            </a:extLst>
          </p:cNvPr>
          <p:cNvSpPr txBox="1"/>
          <p:nvPr/>
        </p:nvSpPr>
        <p:spPr>
          <a:xfrm>
            <a:off x="641073" y="2012092"/>
            <a:ext cx="864262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Corporate </a:t>
            </a:r>
            <a:r>
              <a:rPr lang="en-US" sz="3200" b="1" err="1">
                <a:solidFill>
                  <a:srgbClr val="253356"/>
                </a:solidFill>
                <a:latin typeface="Roboto"/>
                <a:ea typeface="Roboto"/>
                <a:cs typeface="Roboto"/>
              </a:rPr>
              <a:t>eNewsletter</a:t>
            </a:r>
            <a:r>
              <a:rPr lang="en-US" sz="3200" b="1">
                <a:solidFill>
                  <a:srgbClr val="253356"/>
                </a:solidFill>
                <a:latin typeface="Roboto"/>
                <a:ea typeface="Roboto"/>
                <a:cs typeface="Roboto"/>
              </a:rPr>
              <a:t> Sponsorships</a:t>
            </a:r>
            <a:endParaRPr lang="en-US"/>
          </a:p>
        </p:txBody>
      </p:sp>
    </p:spTree>
    <p:extLst>
      <p:ext uri="{BB962C8B-B14F-4D97-AF65-F5344CB8AC3E}">
        <p14:creationId xmlns:p14="http://schemas.microsoft.com/office/powerpoint/2010/main" val="4051029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81B3CC-2ECA-2422-B73A-227D6C8F65D8}"/>
              </a:ext>
            </a:extLst>
          </p:cNvPr>
          <p:cNvSpPr/>
          <p:nvPr/>
        </p:nvSpPr>
        <p:spPr>
          <a:xfrm>
            <a:off x="437321" y="1789043"/>
            <a:ext cx="10245193" cy="3349488"/>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888256"/>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Reserved banner placement based on positioning and chosen dates adjacent to our valuable editorial content. </a:t>
            </a:r>
            <a:endParaRPr lang="en-US" sz="1200"/>
          </a:p>
          <a:p>
            <a:pPr marL="171450" indent="-171450">
              <a:lnSpc>
                <a:spcPct val="150000"/>
              </a:lnSpc>
              <a:buFont typeface="Arial" panose="020B0604020202020204" pitchFamily="34" charset="0"/>
              <a:buChar char="•"/>
            </a:pPr>
            <a:r>
              <a:rPr lang="en-US" sz="1200">
                <a:latin typeface="+mj-lt"/>
              </a:rPr>
              <a:t>Full campaign reporting to detail ROI based on opens, clicks, and click-throughs. </a:t>
            </a: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7" name="TextBox 6">
            <a:extLst>
              <a:ext uri="{FF2B5EF4-FFF2-40B4-BE49-F238E27FC236}">
                <a16:creationId xmlns:a16="http://schemas.microsoft.com/office/drawing/2014/main" id="{762A1F17-4715-5D4C-32C0-5BE3E029564F}"/>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Corporate eNewsletter Sponsorships</a:t>
            </a:r>
          </a:p>
        </p:txBody>
      </p:sp>
      <p:sp>
        <p:nvSpPr>
          <p:cNvPr id="9" name="TextBox 8">
            <a:extLst>
              <a:ext uri="{FF2B5EF4-FFF2-40B4-BE49-F238E27FC236}">
                <a16:creationId xmlns:a16="http://schemas.microsoft.com/office/drawing/2014/main" id="{B1EC3896-E9EB-31D4-CE96-B18479484153}"/>
              </a:ext>
            </a:extLst>
          </p:cNvPr>
          <p:cNvSpPr txBox="1"/>
          <p:nvPr/>
        </p:nvSpPr>
        <p:spPr>
          <a:xfrm>
            <a:off x="655985" y="2756521"/>
            <a:ext cx="68878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2920006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63128"/>
            <a:ext cx="10245193" cy="3295889"/>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Custom eNewsletter Sponsorships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776399"/>
            <a:ext cx="7573617" cy="612668"/>
          </a:xfrm>
          <a:prstGeom prst="rect">
            <a:avLst/>
          </a:prstGeom>
          <a:noFill/>
        </p:spPr>
        <p:txBody>
          <a:bodyPr wrap="square" rtlCol="0">
            <a:spAutoFit/>
          </a:bodyPr>
          <a:lstStyle/>
          <a:p>
            <a:pPr>
              <a:lnSpc>
                <a:spcPts val="2100"/>
              </a:lnSpc>
            </a:pPr>
            <a:r>
              <a:rPr lang="en-US" sz="1500" b="0" i="0">
                <a:solidFill>
                  <a:srgbClr val="19203B"/>
                </a:solidFill>
                <a:effectLst/>
              </a:rPr>
              <a:t>eSchool News or eCampus News will create a custom newsletter on a </a:t>
            </a:r>
          </a:p>
          <a:p>
            <a:pPr>
              <a:lnSpc>
                <a:spcPts val="2100"/>
              </a:lnSpc>
            </a:pPr>
            <a:r>
              <a:rPr lang="en-US" sz="1500" b="0" i="0">
                <a:solidFill>
                  <a:srgbClr val="19203B"/>
                </a:solidFill>
                <a:effectLst/>
              </a:rPr>
              <a:t>topic associated with your mission. </a:t>
            </a:r>
            <a:endParaRPr lang="en-US" sz="1500">
              <a:solidFill>
                <a:srgbClr val="19203B"/>
              </a:solidFill>
              <a:effectLst/>
              <a:latin typeface="YAFcfhkwO-0 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536536"/>
            <a:ext cx="7327036" cy="1165255"/>
          </a:xfrm>
          <a:prstGeom prst="rect">
            <a:avLst/>
          </a:prstGeom>
          <a:noFill/>
        </p:spPr>
        <p:txBody>
          <a:bodyPr wrap="square" rtlCol="0">
            <a:spAutoFit/>
          </a:bodyPr>
          <a:lstStyle/>
          <a:p>
            <a:pPr>
              <a:lnSpc>
                <a:spcPct val="150000"/>
              </a:lnSpc>
            </a:pPr>
            <a:r>
              <a:rPr lang="en-US" sz="1200" b="0" i="0">
                <a:solidFill>
                  <a:srgbClr val="19203B"/>
                </a:solidFill>
                <a:effectLst/>
              </a:rPr>
              <a:t>This client-centered newsletter will contain articles selected by our editors based on the topic selected by your company. In addition to topic-focused content, exclusive banner ads, provided by you, will be featured. The newsletter will be sent to at least 50,000 readers with select relevant titles. </a:t>
            </a:r>
            <a:endParaRPr lang="en-US" sz="1200">
              <a:ea typeface="Roboto" panose="02000000000000000000" pitchFamily="2" charset="0"/>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screenshot of a cell phone&#10;&#10;Description automatically generated">
            <a:extLst>
              <a:ext uri="{FF2B5EF4-FFF2-40B4-BE49-F238E27FC236}">
                <a16:creationId xmlns:a16="http://schemas.microsoft.com/office/drawing/2014/main" id="{E970417A-19C4-7C8D-9425-18A9F9AD59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3911" y="1405106"/>
            <a:ext cx="3030874" cy="4288053"/>
          </a:xfrm>
          <a:prstGeom prst="rect">
            <a:avLst/>
          </a:prstGeom>
        </p:spPr>
      </p:pic>
    </p:spTree>
    <p:extLst>
      <p:ext uri="{BB962C8B-B14F-4D97-AF65-F5344CB8AC3E}">
        <p14:creationId xmlns:p14="http://schemas.microsoft.com/office/powerpoint/2010/main" val="965956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1DB91B-CB0B-1086-D18A-04DD241FBC63}"/>
              </a:ext>
            </a:extLst>
          </p:cNvPr>
          <p:cNvSpPr/>
          <p:nvPr/>
        </p:nvSpPr>
        <p:spPr>
          <a:xfrm>
            <a:off x="437321" y="1763128"/>
            <a:ext cx="10245193" cy="3295889"/>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1477328"/>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Co-branded newsletter focusing on the topic of your choice. </a:t>
            </a:r>
            <a:endParaRPr lang="en-US" sz="1200"/>
          </a:p>
          <a:p>
            <a:pPr marL="171450" indent="-171450">
              <a:lnSpc>
                <a:spcPct val="150000"/>
              </a:lnSpc>
              <a:buFont typeface="Arial" panose="020B0604020202020204" pitchFamily="34" charset="0"/>
              <a:buChar char="•"/>
            </a:pPr>
            <a:r>
              <a:rPr lang="en-US" sz="1200">
                <a:latin typeface="+mj-lt"/>
              </a:rPr>
              <a:t>Exclusive banner placement. </a:t>
            </a:r>
          </a:p>
          <a:p>
            <a:pPr marL="171450" indent="-171450">
              <a:lnSpc>
                <a:spcPct val="150000"/>
              </a:lnSpc>
              <a:buFont typeface="Arial" panose="020B0604020202020204" pitchFamily="34" charset="0"/>
              <a:buChar char="•"/>
            </a:pPr>
            <a:r>
              <a:rPr lang="en-US" sz="1200">
                <a:latin typeface="+mj-lt"/>
              </a:rPr>
              <a:t>Distribution to 50,000 readers with relevant titles. </a:t>
            </a:r>
          </a:p>
          <a:p>
            <a:pPr marL="171450" indent="-171450">
              <a:lnSpc>
                <a:spcPct val="150000"/>
              </a:lnSpc>
              <a:buFont typeface="Arial" panose="020B0604020202020204" pitchFamily="34" charset="0"/>
              <a:buChar char="•"/>
            </a:pPr>
            <a:r>
              <a:rPr lang="en-US" sz="1200">
                <a:latin typeface="+mj-lt"/>
              </a:rPr>
              <a:t>Full campaign reporting to detail ROI based on opens, clicks and click-throughs. </a:t>
            </a:r>
          </a:p>
          <a:p>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TextBox 8">
            <a:extLst>
              <a:ext uri="{FF2B5EF4-FFF2-40B4-BE49-F238E27FC236}">
                <a16:creationId xmlns:a16="http://schemas.microsoft.com/office/drawing/2014/main" id="{7299DCB2-B8A7-B831-1C04-5CD7D47CBB4E}"/>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Custom eNewsletter Sponsorships</a:t>
            </a:r>
          </a:p>
        </p:txBody>
      </p:sp>
      <p:sp>
        <p:nvSpPr>
          <p:cNvPr id="12" name="TextBox 11">
            <a:extLst>
              <a:ext uri="{FF2B5EF4-FFF2-40B4-BE49-F238E27FC236}">
                <a16:creationId xmlns:a16="http://schemas.microsoft.com/office/drawing/2014/main" id="{1B9D03E3-4740-2AC8-781E-9A24B555CED6}"/>
              </a:ext>
            </a:extLst>
          </p:cNvPr>
          <p:cNvSpPr txBox="1"/>
          <p:nvPr/>
        </p:nvSpPr>
        <p:spPr>
          <a:xfrm>
            <a:off x="655984" y="2776399"/>
            <a:ext cx="7573617"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250051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98983"/>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ell phone&#10;&#10;Description automatically generated">
            <a:extLst>
              <a:ext uri="{FF2B5EF4-FFF2-40B4-BE49-F238E27FC236}">
                <a16:creationId xmlns:a16="http://schemas.microsoft.com/office/drawing/2014/main" id="{2CEBCC5D-23B2-3818-57B5-9E39B36E2D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3911" y="1405106"/>
            <a:ext cx="3030874" cy="4288053"/>
          </a:xfrm>
          <a:prstGeom prst="rect">
            <a:avLst/>
          </a:prstGeom>
        </p:spPr>
      </p:pic>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12092"/>
            <a:ext cx="8642627" cy="1077218"/>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Segoe UI"/>
              </a:rPr>
              <a:t>AI in Education</a:t>
            </a:r>
            <a:endParaRPr lang="en-US" sz="3200">
              <a:solidFill>
                <a:srgbClr val="000000"/>
              </a:solidFill>
              <a:latin typeface="Roboto"/>
              <a:ea typeface="Roboto"/>
              <a:cs typeface="Segoe UI"/>
            </a:endParaRPr>
          </a:p>
          <a:p>
            <a:r>
              <a:rPr lang="en-US" sz="3200" b="1" err="1">
                <a:solidFill>
                  <a:srgbClr val="253356"/>
                </a:solidFill>
                <a:latin typeface="Roboto"/>
                <a:ea typeface="Roboto"/>
                <a:cs typeface="Segoe UI"/>
              </a:rPr>
              <a:t>eNewsletter</a:t>
            </a:r>
            <a:r>
              <a:rPr lang="en-US" sz="3200" b="1">
                <a:solidFill>
                  <a:srgbClr val="253356"/>
                </a:solidFill>
                <a:latin typeface="Roboto"/>
                <a:ea typeface="Roboto"/>
                <a:cs typeface="Segoe UI"/>
              </a:rPr>
              <a:t> Sponsorship</a:t>
            </a:r>
            <a:endParaRPr lang="en-US" sz="3200">
              <a:solidFill>
                <a:srgbClr val="000000"/>
              </a:solidFill>
              <a:latin typeface="Roboto"/>
              <a:ea typeface="Roboto"/>
              <a:cs typeface="Segoe UI"/>
            </a:endParaRP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3263422"/>
            <a:ext cx="63925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ea typeface="+mn-lt"/>
                <a:cs typeface="+mn-lt"/>
              </a:rPr>
              <a:t>Amplify your brand and showcase your innovations.</a:t>
            </a:r>
            <a:endParaRPr lang="en-US" sz="1500">
              <a:solidFill>
                <a:srgbClr val="19203B"/>
              </a:solidFill>
              <a:effectLst/>
              <a:latin typeface="+mj-lt"/>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40693" y="3747466"/>
            <a:ext cx="7033959" cy="1165255"/>
          </a:xfrm>
          <a:prstGeom prst="rect">
            <a:avLst/>
          </a:prstGeom>
          <a:noFill/>
        </p:spPr>
        <p:txBody>
          <a:bodyPr wrap="square" lIns="91440" tIns="45720" rIns="91440" bIns="45720" rtlCol="0" anchor="t">
            <a:spAutoFit/>
          </a:bodyPr>
          <a:lstStyle/>
          <a:p>
            <a:pPr>
              <a:lnSpc>
                <a:spcPct val="150000"/>
              </a:lnSpc>
            </a:pPr>
            <a:r>
              <a:rPr lang="en-US" sz="1200" dirty="0">
                <a:solidFill>
                  <a:srgbClr val="19203B"/>
                </a:solidFill>
                <a:ea typeface="+mn-lt"/>
                <a:cs typeface="+mn-lt"/>
              </a:rPr>
              <a:t>Your Sponsorship the new AI in K-12 Education or AI in Higher Education weekly </a:t>
            </a:r>
            <a:r>
              <a:rPr lang="en-US" sz="1200" dirty="0" err="1">
                <a:solidFill>
                  <a:srgbClr val="19203B"/>
                </a:solidFill>
                <a:ea typeface="+mn-lt"/>
                <a:cs typeface="+mn-lt"/>
              </a:rPr>
              <a:t>eNewsletters</a:t>
            </a:r>
            <a:r>
              <a:rPr lang="en-US" sz="1200" dirty="0">
                <a:solidFill>
                  <a:srgbClr val="19203B"/>
                </a:solidFill>
                <a:ea typeface="+mn-lt"/>
                <a:cs typeface="+mn-lt"/>
              </a:rPr>
              <a:t> will put your brand front and center with 30,000 edtech decision-makers – making it an ideal opportunity to boost your brand visibility, expand your audience, and promote your company’s innovations. </a:t>
            </a:r>
            <a:endParaRPr lang="en-US" sz="1200" dirty="0">
              <a:ea typeface="Roboto" panose="02000000000000000000" pitchFamily="2" charset="0"/>
            </a:endParaRPr>
          </a:p>
        </p:txBody>
      </p:sp>
      <p:pic>
        <p:nvPicPr>
          <p:cNvPr id="2" name="Picture 1">
            <a:extLst>
              <a:ext uri="{FF2B5EF4-FFF2-40B4-BE49-F238E27FC236}">
                <a16:creationId xmlns:a16="http://schemas.microsoft.com/office/drawing/2014/main" id="{8CBC5450-0709-C3E7-FDCA-850D97DBEC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1023" y="1410677"/>
            <a:ext cx="3035415" cy="4280876"/>
          </a:xfrm>
          <a:prstGeom prst="rect">
            <a:avLst/>
          </a:prstGeom>
        </p:spPr>
      </p:pic>
    </p:spTree>
    <p:extLst>
      <p:ext uri="{BB962C8B-B14F-4D97-AF65-F5344CB8AC3E}">
        <p14:creationId xmlns:p14="http://schemas.microsoft.com/office/powerpoint/2010/main" val="1016586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F765C9-3BEC-E94D-9348-8600BAF6988D}"/>
              </a:ext>
            </a:extLst>
          </p:cNvPr>
          <p:cNvSpPr/>
          <p:nvPr/>
        </p:nvSpPr>
        <p:spPr>
          <a:xfrm>
            <a:off x="0" y="2412461"/>
            <a:ext cx="12192000" cy="238327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0160262-1B06-F24F-8352-0384B4C8B8F1}"/>
              </a:ext>
            </a:extLst>
          </p:cNvPr>
          <p:cNvSpPr txBox="1"/>
          <p:nvPr/>
        </p:nvSpPr>
        <p:spPr>
          <a:xfrm>
            <a:off x="1887165" y="2704288"/>
            <a:ext cx="8239328" cy="1684115"/>
          </a:xfrm>
          <a:prstGeom prst="rect">
            <a:avLst/>
          </a:prstGeom>
          <a:noFill/>
        </p:spPr>
        <p:txBody>
          <a:bodyPr wrap="square" rtlCol="0">
            <a:spAutoFit/>
          </a:bodyPr>
          <a:lstStyle/>
          <a:p>
            <a:pPr>
              <a:lnSpc>
                <a:spcPct val="150000"/>
              </a:lnSpc>
            </a:pPr>
            <a:r>
              <a:rPr lang="en-US" sz="2400">
                <a:solidFill>
                  <a:schemeClr val="bg2"/>
                </a:solidFill>
                <a:effectLst/>
                <a:latin typeface="+mj-lt"/>
                <a:ea typeface="Roboto" panose="02000000000000000000" pitchFamily="2" charset="0"/>
              </a:rPr>
              <a:t>Partnering with eSchool Media will </a:t>
            </a:r>
            <a:r>
              <a:rPr lang="en-US" sz="2400" b="1">
                <a:solidFill>
                  <a:schemeClr val="bg1"/>
                </a:solidFill>
                <a:effectLst/>
                <a:latin typeface="+mj-lt"/>
                <a:ea typeface="Roboto" panose="02000000000000000000" pitchFamily="2" charset="0"/>
              </a:rPr>
              <a:t>amplify your brand</a:t>
            </a:r>
            <a:r>
              <a:rPr lang="en-US" sz="2400">
                <a:solidFill>
                  <a:schemeClr val="bg1"/>
                </a:solidFill>
                <a:effectLst/>
                <a:latin typeface="+mj-lt"/>
                <a:ea typeface="Roboto" panose="02000000000000000000" pitchFamily="2" charset="0"/>
              </a:rPr>
              <a:t> </a:t>
            </a:r>
            <a:r>
              <a:rPr lang="en-US" sz="2400">
                <a:solidFill>
                  <a:schemeClr val="bg2"/>
                </a:solidFill>
                <a:effectLst/>
                <a:latin typeface="+mj-lt"/>
                <a:ea typeface="Roboto" panose="02000000000000000000" pitchFamily="2" charset="0"/>
              </a:rPr>
              <a:t>and </a:t>
            </a:r>
            <a:r>
              <a:rPr lang="en-US" sz="2400" b="1">
                <a:solidFill>
                  <a:schemeClr val="bg1"/>
                </a:solidFill>
                <a:effectLst/>
                <a:latin typeface="+mj-lt"/>
                <a:ea typeface="Roboto" panose="02000000000000000000" pitchFamily="2" charset="0"/>
              </a:rPr>
              <a:t>expand your audience</a:t>
            </a:r>
            <a:r>
              <a:rPr lang="en-US" sz="2400">
                <a:solidFill>
                  <a:schemeClr val="bg1"/>
                </a:solidFill>
                <a:effectLst/>
                <a:latin typeface="+mj-lt"/>
                <a:ea typeface="Roboto" panose="02000000000000000000" pitchFamily="2" charset="0"/>
              </a:rPr>
              <a:t> </a:t>
            </a:r>
            <a:r>
              <a:rPr lang="en-US" sz="2400">
                <a:solidFill>
                  <a:schemeClr val="bg2"/>
                </a:solidFill>
                <a:effectLst/>
                <a:latin typeface="+mj-lt"/>
                <a:ea typeface="Roboto" panose="02000000000000000000" pitchFamily="2" charset="0"/>
              </a:rPr>
              <a:t>of key education buyers who actively seek your solutions.</a:t>
            </a:r>
          </a:p>
        </p:txBody>
      </p:sp>
    </p:spTree>
    <p:extLst>
      <p:ext uri="{BB962C8B-B14F-4D97-AF65-F5344CB8AC3E}">
        <p14:creationId xmlns:p14="http://schemas.microsoft.com/office/powerpoint/2010/main" val="1640545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0A9FED-96E1-BEFE-504B-5DE36F347F1A}"/>
              </a:ext>
            </a:extLst>
          </p:cNvPr>
          <p:cNvSpPr/>
          <p:nvPr/>
        </p:nvSpPr>
        <p:spPr>
          <a:xfrm>
            <a:off x="437321" y="1798983"/>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36446" y="3248302"/>
            <a:ext cx="8411420" cy="923330"/>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dirty="0">
                <a:ea typeface="+mn-lt"/>
                <a:cs typeface="+mn-lt"/>
              </a:rPr>
              <a:t>Exclusive ad placement based on chosen date(s)* adjacent to our valuable editorial content. </a:t>
            </a:r>
            <a:endParaRPr lang="en-US" sz="1200" dirty="0"/>
          </a:p>
          <a:p>
            <a:pPr marL="171450" indent="-171450">
              <a:lnSpc>
                <a:spcPct val="150000"/>
              </a:lnSpc>
              <a:buFont typeface="Arial" panose="020B0604020202020204" pitchFamily="34" charset="0"/>
              <a:buChar char="•"/>
            </a:pPr>
            <a:r>
              <a:rPr lang="en-US" sz="1200" dirty="0">
                <a:ea typeface="+mn-lt"/>
                <a:cs typeface="+mn-lt"/>
              </a:rPr>
              <a:t>Full campaign reporting to detail ROI based on opens, clicks and click-throughs.</a:t>
            </a:r>
            <a:endParaRPr lang="en-US" sz="1200" dirty="0">
              <a:latin typeface="+mj-lt"/>
            </a:endParaRPr>
          </a:p>
          <a:p>
            <a:endParaRPr lang="en-US" dirty="0"/>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TextBox 8">
            <a:extLst>
              <a:ext uri="{FF2B5EF4-FFF2-40B4-BE49-F238E27FC236}">
                <a16:creationId xmlns:a16="http://schemas.microsoft.com/office/drawing/2014/main" id="{7299DCB2-B8A7-B831-1C04-5CD7D47CBB4E}"/>
              </a:ext>
            </a:extLst>
          </p:cNvPr>
          <p:cNvSpPr txBox="1"/>
          <p:nvPr/>
        </p:nvSpPr>
        <p:spPr>
          <a:xfrm>
            <a:off x="641073" y="2041909"/>
            <a:ext cx="864262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AI in Education </a:t>
            </a:r>
            <a:r>
              <a:rPr lang="en-US" sz="3200" b="1" err="1">
                <a:solidFill>
                  <a:srgbClr val="253356"/>
                </a:solidFill>
                <a:latin typeface="Roboto"/>
                <a:ea typeface="Roboto"/>
                <a:cs typeface="Roboto"/>
              </a:rPr>
              <a:t>eNewsletter</a:t>
            </a:r>
            <a:r>
              <a:rPr lang="en-US" sz="3200" b="1">
                <a:solidFill>
                  <a:srgbClr val="253356"/>
                </a:solidFill>
                <a:latin typeface="Roboto"/>
                <a:ea typeface="Roboto"/>
                <a:cs typeface="Roboto"/>
              </a:rPr>
              <a:t> Sponsorship</a:t>
            </a:r>
            <a:endParaRPr lang="en-US"/>
          </a:p>
        </p:txBody>
      </p:sp>
      <p:sp>
        <p:nvSpPr>
          <p:cNvPr id="12" name="TextBox 11">
            <a:extLst>
              <a:ext uri="{FF2B5EF4-FFF2-40B4-BE49-F238E27FC236}">
                <a16:creationId xmlns:a16="http://schemas.microsoft.com/office/drawing/2014/main" id="{1B9D03E3-4740-2AC8-781E-9A24B555CED6}"/>
              </a:ext>
            </a:extLst>
          </p:cNvPr>
          <p:cNvSpPr txBox="1"/>
          <p:nvPr/>
        </p:nvSpPr>
        <p:spPr>
          <a:xfrm>
            <a:off x="655984" y="2776399"/>
            <a:ext cx="7573617"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1744231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DCC170-DBA9-D7CD-B988-0CF74657576F}"/>
              </a:ext>
            </a:extLst>
          </p:cNvPr>
          <p:cNvSpPr/>
          <p:nvPr/>
        </p:nvSpPr>
        <p:spPr>
          <a:xfrm>
            <a:off x="437321" y="1712769"/>
            <a:ext cx="10245193" cy="42561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12092"/>
            <a:ext cx="8642627" cy="1077218"/>
          </a:xfrm>
          <a:prstGeom prst="rect">
            <a:avLst/>
          </a:prstGeom>
          <a:noFill/>
        </p:spPr>
        <p:txBody>
          <a:bodyPr wrap="square" lIns="91440" tIns="45720" rIns="91440" bIns="45720" rtlCol="0" anchor="t">
            <a:spAutoFit/>
          </a:bodyPr>
          <a:lstStyle/>
          <a:p>
            <a:r>
              <a:rPr lang="en-US" sz="3200" b="1" dirty="0" err="1">
                <a:solidFill>
                  <a:srgbClr val="253356"/>
                </a:solidFill>
                <a:latin typeface="Roboto" panose="02000000000000000000" pitchFamily="2" charset="0"/>
                <a:ea typeface="Roboto" panose="02000000000000000000" pitchFamily="2" charset="0"/>
                <a:cs typeface="+mn-lt"/>
              </a:rPr>
              <a:t>eSchool</a:t>
            </a:r>
            <a:r>
              <a:rPr lang="en-US" sz="3200" b="1" dirty="0">
                <a:solidFill>
                  <a:srgbClr val="253356"/>
                </a:solidFill>
                <a:latin typeface="Roboto" panose="02000000000000000000" pitchFamily="2" charset="0"/>
                <a:ea typeface="Roboto" panose="02000000000000000000" pitchFamily="2" charset="0"/>
                <a:cs typeface="+mn-lt"/>
              </a:rPr>
              <a:t> News Monthly </a:t>
            </a:r>
          </a:p>
          <a:p>
            <a:r>
              <a:rPr lang="en-US" sz="3200" b="1" dirty="0">
                <a:solidFill>
                  <a:srgbClr val="253356"/>
                </a:solidFill>
                <a:latin typeface="Roboto" panose="02000000000000000000" pitchFamily="2" charset="0"/>
                <a:ea typeface="Roboto" panose="02000000000000000000" pitchFamily="2" charset="0"/>
                <a:cs typeface="+mn-lt"/>
              </a:rPr>
              <a:t>Resource Guide</a:t>
            </a:r>
            <a:endParaRPr lang="en-US" sz="3200" dirty="0">
              <a:solidFill>
                <a:srgbClr val="000000"/>
              </a:solidFill>
              <a:latin typeface="Roboto" panose="02000000000000000000" pitchFamily="2" charset="0"/>
              <a:ea typeface="Roboto" panose="02000000000000000000" pitchFamily="2" charset="0"/>
              <a:cs typeface="Segoe UI"/>
            </a:endParaRP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3263422"/>
            <a:ext cx="6392516" cy="323165"/>
          </a:xfrm>
          <a:prstGeom prst="rect">
            <a:avLst/>
          </a:prstGeom>
          <a:noFill/>
        </p:spPr>
        <p:txBody>
          <a:bodyPr wrap="square" lIns="91440" tIns="45720" rIns="91440" bIns="45720" rtlCol="0" anchor="t">
            <a:spAutoFit/>
          </a:bodyPr>
          <a:lstStyle/>
          <a:p>
            <a:r>
              <a:rPr lang="en-US" sz="1500" dirty="0">
                <a:solidFill>
                  <a:srgbClr val="19203B"/>
                </a:solidFill>
                <a:ea typeface="+mn-lt"/>
                <a:cs typeface="+mn-lt"/>
              </a:rPr>
              <a:t>Get Brand Exposure for One Full Year.</a:t>
            </a:r>
            <a:endParaRPr lang="en-US" sz="1500" dirty="0">
              <a:solidFill>
                <a:srgbClr val="000000"/>
              </a:solidFill>
              <a:ea typeface="+mn-lt"/>
              <a:cs typeface="+mn-lt"/>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46215" y="3892607"/>
            <a:ext cx="7033959" cy="1442254"/>
          </a:xfrm>
          <a:prstGeom prst="rect">
            <a:avLst/>
          </a:prstGeom>
          <a:noFill/>
        </p:spPr>
        <p:txBody>
          <a:bodyPr wrap="square" lIns="91440" tIns="45720" rIns="91440" bIns="45720" rtlCol="0" anchor="t">
            <a:spAutoFit/>
          </a:bodyPr>
          <a:lstStyle/>
          <a:p>
            <a:pPr>
              <a:lnSpc>
                <a:spcPct val="150000"/>
              </a:lnSpc>
            </a:pPr>
            <a:r>
              <a:rPr lang="en-US" sz="1200" dirty="0" err="1">
                <a:solidFill>
                  <a:srgbClr val="19203B"/>
                </a:solidFill>
                <a:ea typeface="+mn-lt"/>
                <a:cs typeface="+mn-lt"/>
              </a:rPr>
              <a:t>eSchool</a:t>
            </a:r>
            <a:r>
              <a:rPr lang="en-US" sz="1200" dirty="0">
                <a:solidFill>
                  <a:srgbClr val="19203B"/>
                </a:solidFill>
                <a:ea typeface="+mn-lt"/>
                <a:cs typeface="+mn-lt"/>
              </a:rPr>
              <a:t> News launched a new monthly Resource Guide that offers companies broad exposure to our K-12 readership through Featured Company Listings. Each monthly Resource Guide takes a deep dive into a different education topic, allowing you to place your Featured Company Listings in the month(s) most aligned with your products/services. Guides are promoted across channels monthly to over 150,000 K-12 professionals.</a:t>
            </a:r>
            <a:endParaRPr lang="en-US" sz="1200" dirty="0">
              <a:solidFill>
                <a:srgbClr val="19203B"/>
              </a:solidFill>
              <a:ea typeface="Roboto" panose="02000000000000000000" pitchFamily="2" charset="0"/>
            </a:endParaRPr>
          </a:p>
        </p:txBody>
      </p:sp>
      <p:pic>
        <p:nvPicPr>
          <p:cNvPr id="10" name="Picture 9" descr="A screenshot of a cell phone&#10;&#10;AI-generated content may be incorrect.">
            <a:extLst>
              <a:ext uri="{FF2B5EF4-FFF2-40B4-BE49-F238E27FC236}">
                <a16:creationId xmlns:a16="http://schemas.microsoft.com/office/drawing/2014/main" id="{DAED0C30-F7F6-606C-9F72-FE1EC841E5EF}"/>
              </a:ext>
            </a:extLst>
          </p:cNvPr>
          <p:cNvPicPr>
            <a:picLocks noChangeAspect="1"/>
          </p:cNvPicPr>
          <p:nvPr/>
        </p:nvPicPr>
        <p:blipFill>
          <a:blip r:embed="rId2"/>
          <a:stretch>
            <a:fillRect/>
          </a:stretch>
        </p:blipFill>
        <p:spPr>
          <a:xfrm>
            <a:off x="7765294" y="1256822"/>
            <a:ext cx="2832100" cy="4013200"/>
          </a:xfrm>
          <a:prstGeom prst="rect">
            <a:avLst/>
          </a:prstGeom>
        </p:spPr>
      </p:pic>
    </p:spTree>
    <p:extLst>
      <p:ext uri="{BB962C8B-B14F-4D97-AF65-F5344CB8AC3E}">
        <p14:creationId xmlns:p14="http://schemas.microsoft.com/office/powerpoint/2010/main" val="1740272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12769"/>
            <a:ext cx="10245193" cy="42561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dirty="0" err="1">
                <a:solidFill>
                  <a:srgbClr val="253356"/>
                </a:solidFill>
                <a:latin typeface="Roboto" panose="02000000000000000000" pitchFamily="2" charset="0"/>
                <a:ea typeface="Roboto" panose="02000000000000000000" pitchFamily="2" charset="0"/>
                <a:cs typeface="+mn-lt"/>
              </a:rPr>
              <a:t>eSchool</a:t>
            </a:r>
            <a:r>
              <a:rPr lang="en-US" sz="3200" b="1" dirty="0">
                <a:solidFill>
                  <a:srgbClr val="253356"/>
                </a:solidFill>
                <a:latin typeface="Roboto" panose="02000000000000000000" pitchFamily="2" charset="0"/>
                <a:ea typeface="Roboto" panose="02000000000000000000" pitchFamily="2" charset="0"/>
                <a:cs typeface="+mn-lt"/>
              </a:rPr>
              <a:t> News Monthly Resource Guide</a:t>
            </a:r>
            <a:endParaRPr lang="en-US" sz="3200" dirty="0">
              <a:solidFill>
                <a:srgbClr val="000000"/>
              </a:solidFill>
              <a:latin typeface="Roboto" panose="02000000000000000000" pitchFamily="2" charset="0"/>
              <a:ea typeface="Roboto" panose="02000000000000000000" pitchFamily="2" charset="0"/>
              <a:cs typeface="Segoe UI"/>
            </a:endParaRP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dirty="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067883"/>
            <a:ext cx="8505596" cy="2539157"/>
          </a:xfrm>
          <a:prstGeom prst="rect">
            <a:avLst/>
          </a:prstGeom>
          <a:noFill/>
        </p:spPr>
        <p:txBody>
          <a:bodyPr wrap="square" lIns="91440" tIns="45720" rIns="91440" bIns="45720" rtlCol="0" anchor="t">
            <a:spAutoFit/>
          </a:bodyPr>
          <a:lstStyle/>
          <a:p>
            <a:pPr>
              <a:lnSpc>
                <a:spcPct val="150000"/>
              </a:lnSpc>
            </a:pPr>
            <a:r>
              <a:rPr lang="en-US" sz="1200" b="1" dirty="0"/>
              <a:t>Featured Company Listings include:</a:t>
            </a:r>
            <a:endParaRPr lang="en-US" sz="1200" dirty="0">
              <a:latin typeface="+mj-lt"/>
            </a:endParaRPr>
          </a:p>
          <a:p>
            <a:pPr marL="171450" indent="-171450">
              <a:lnSpc>
                <a:spcPct val="150000"/>
              </a:lnSpc>
              <a:buFont typeface="Arial" panose="020B0604020202020204" pitchFamily="34" charset="0"/>
              <a:buChar char="•"/>
            </a:pPr>
            <a:r>
              <a:rPr lang="en-US" sz="1200" dirty="0">
                <a:latin typeface="+mj-lt"/>
              </a:rPr>
              <a:t>Company Name and Logo (linked)</a:t>
            </a:r>
          </a:p>
          <a:p>
            <a:pPr marL="171450" indent="-171450">
              <a:lnSpc>
                <a:spcPct val="150000"/>
              </a:lnSpc>
              <a:buFont typeface="Arial" panose="020B0604020202020204" pitchFamily="34" charset="0"/>
              <a:buChar char="•"/>
            </a:pPr>
            <a:r>
              <a:rPr lang="en-US" sz="1200" dirty="0">
                <a:latin typeface="+mj-lt"/>
              </a:rPr>
              <a:t>Company Description – up to 50 words to showcase your services</a:t>
            </a:r>
          </a:p>
          <a:p>
            <a:pPr marL="171450" indent="-171450">
              <a:lnSpc>
                <a:spcPct val="150000"/>
              </a:lnSpc>
              <a:buFont typeface="Arial" panose="020B0604020202020204" pitchFamily="34" charset="0"/>
              <a:buChar char="•"/>
            </a:pPr>
            <a:r>
              <a:rPr lang="en-US" sz="1200" dirty="0">
                <a:latin typeface="+mj-lt"/>
              </a:rPr>
              <a:t>Company Contact Information - Name, </a:t>
            </a:r>
            <a:r>
              <a:rPr lang="en-US" sz="1200" dirty="0" err="1">
                <a:latin typeface="+mj-lt"/>
              </a:rPr>
              <a:t>eMail</a:t>
            </a:r>
            <a:r>
              <a:rPr lang="en-US" sz="1200" dirty="0">
                <a:latin typeface="+mj-lt"/>
              </a:rPr>
              <a:t>, and Phone</a:t>
            </a:r>
          </a:p>
          <a:p>
            <a:pPr marL="171450" indent="-171450">
              <a:lnSpc>
                <a:spcPct val="150000"/>
              </a:lnSpc>
              <a:buFont typeface="Arial" panose="020B0604020202020204" pitchFamily="34" charset="0"/>
              <a:buChar char="•"/>
            </a:pPr>
            <a:r>
              <a:rPr lang="en-US" sz="1200" dirty="0">
                <a:latin typeface="+mj-lt"/>
              </a:rPr>
              <a:t>Company Website</a:t>
            </a:r>
            <a:r>
              <a:rPr lang="en-US" sz="1200" dirty="0"/>
              <a:t> </a:t>
            </a:r>
          </a:p>
          <a:p>
            <a:pPr>
              <a:lnSpc>
                <a:spcPct val="150000"/>
              </a:lnSpc>
            </a:pPr>
            <a:endParaRPr lang="en-US" dirty="0"/>
          </a:p>
          <a:p>
            <a:pPr marL="171450" indent="-171450">
              <a:buFont typeface="Arial" panose="020B0604020202020204" pitchFamily="34" charset="0"/>
              <a:buChar char="•"/>
            </a:pPr>
            <a:endParaRPr lang="en-US" sz="1200" dirty="0"/>
          </a:p>
          <a:p>
            <a:endParaRPr lang="en-US" sz="1200" dirty="0"/>
          </a:p>
          <a:p>
            <a:endParaRPr lang="en-US" dirty="0"/>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Tree>
    <p:extLst>
      <p:ext uri="{BB962C8B-B14F-4D97-AF65-F5344CB8AC3E}">
        <p14:creationId xmlns:p14="http://schemas.microsoft.com/office/powerpoint/2010/main" val="1481286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1004697" y="1071683"/>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err="1">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eSchool</a:t>
            </a:r>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2937912" y="1140373"/>
            <a:ext cx="9069201" cy="1721141"/>
          </a:xfrm>
          <a:prstGeom prst="rect">
            <a:avLst/>
          </a:prstGeom>
        </p:spPr>
        <p:txBody>
          <a:bodyPr lIns="91440" tIns="45720" rIns="91440" bIns="4572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a:ea typeface="Roboto"/>
                <a:cs typeface="Arial"/>
              </a:rPr>
              <a:t>Monthly </a:t>
            </a:r>
            <a:r>
              <a:rPr lang="en-US" sz="3200" b="1" dirty="0">
                <a:solidFill>
                  <a:schemeClr val="bg1"/>
                </a:solidFill>
                <a:latin typeface="Roboto"/>
                <a:ea typeface="Roboto"/>
                <a:cs typeface="Arial"/>
              </a:rPr>
              <a:t>Guide Monthly Topics</a:t>
            </a:r>
            <a:endParaRPr lang="en-US" dirty="0">
              <a:solidFill>
                <a:schemeClr val="bg1"/>
              </a:solidFill>
            </a:endParaRPr>
          </a:p>
        </p:txBody>
      </p:sp>
      <p:sp>
        <p:nvSpPr>
          <p:cNvPr id="6" name="Rectangle 5">
            <a:extLst>
              <a:ext uri="{FF2B5EF4-FFF2-40B4-BE49-F238E27FC236}">
                <a16:creationId xmlns:a16="http://schemas.microsoft.com/office/drawing/2014/main" id="{20EB849C-3F37-1844-A217-408DD5D829D2}"/>
              </a:ext>
            </a:extLst>
          </p:cNvPr>
          <p:cNvSpPr/>
          <p:nvPr/>
        </p:nvSpPr>
        <p:spPr>
          <a:xfrm>
            <a:off x="1052792" y="1945096"/>
            <a:ext cx="9890758" cy="3872350"/>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33AA1BA1-764A-61C2-685D-2C8C902DFBD8}"/>
              </a:ext>
            </a:extLst>
          </p:cNvPr>
          <p:cNvPicPr>
            <a:picLocks noChangeAspect="1"/>
          </p:cNvPicPr>
          <p:nvPr/>
        </p:nvPicPr>
        <p:blipFill>
          <a:blip r:embed="rId2"/>
          <a:stretch>
            <a:fillRect/>
          </a:stretch>
        </p:blipFill>
        <p:spPr>
          <a:xfrm>
            <a:off x="1267098" y="2447982"/>
            <a:ext cx="9587606" cy="3089217"/>
          </a:xfrm>
          <a:prstGeom prst="rect">
            <a:avLst/>
          </a:prstGeom>
        </p:spPr>
      </p:pic>
    </p:spTree>
    <p:extLst>
      <p:ext uri="{BB962C8B-B14F-4D97-AF65-F5344CB8AC3E}">
        <p14:creationId xmlns:p14="http://schemas.microsoft.com/office/powerpoint/2010/main" val="2377693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Rectangle 8">
            <a:extLst>
              <a:ext uri="{FF2B5EF4-FFF2-40B4-BE49-F238E27FC236}">
                <a16:creationId xmlns:a16="http://schemas.microsoft.com/office/drawing/2014/main" id="{F9CA1BD9-37E8-104E-A0A7-273C03E31CF7}"/>
              </a:ext>
            </a:extLst>
          </p:cNvPr>
          <p:cNvSpPr/>
          <p:nvPr/>
        </p:nvSpPr>
        <p:spPr>
          <a:xfrm>
            <a:off x="437323" y="1888176"/>
            <a:ext cx="9879494" cy="388685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E6F2A7-0807-2E49-B218-4C594F6A4D3D}"/>
              </a:ext>
            </a:extLst>
          </p:cNvPr>
          <p:cNvSpPr txBox="1"/>
          <p:nvPr/>
        </p:nvSpPr>
        <p:spPr>
          <a:xfrm>
            <a:off x="641073" y="211315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Digital Publication Sponsorship</a:t>
            </a:r>
          </a:p>
        </p:txBody>
      </p:sp>
      <p:pic>
        <p:nvPicPr>
          <p:cNvPr id="13" name="Picture 12" descr="A computer with a magazine on the screen&#10;&#10;Description automatically generated">
            <a:extLst>
              <a:ext uri="{FF2B5EF4-FFF2-40B4-BE49-F238E27FC236}">
                <a16:creationId xmlns:a16="http://schemas.microsoft.com/office/drawing/2014/main" id="{9881BC76-D9E9-9D45-B143-9266FEDFAD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7248" y="821904"/>
            <a:ext cx="5214191" cy="5214191"/>
          </a:xfrm>
          <a:prstGeom prst="rect">
            <a:avLst/>
          </a:prstGeom>
        </p:spPr>
      </p:pic>
      <p:pic>
        <p:nvPicPr>
          <p:cNvPr id="14" name="Picture 13" descr="A cell phone with a news page&#10;&#10;Description automatically generated">
            <a:extLst>
              <a:ext uri="{FF2B5EF4-FFF2-40B4-BE49-F238E27FC236}">
                <a16:creationId xmlns:a16="http://schemas.microsoft.com/office/drawing/2014/main" id="{CF0F13A1-37AF-5D49-9838-74D74509F1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86192" y="1507030"/>
            <a:ext cx="2606058" cy="3733002"/>
          </a:xfrm>
          <a:prstGeom prst="rect">
            <a:avLst/>
          </a:prstGeom>
        </p:spPr>
      </p:pic>
      <p:sp>
        <p:nvSpPr>
          <p:cNvPr id="15" name="TextBox 14">
            <a:extLst>
              <a:ext uri="{FF2B5EF4-FFF2-40B4-BE49-F238E27FC236}">
                <a16:creationId xmlns:a16="http://schemas.microsoft.com/office/drawing/2014/main" id="{6E5969D2-AA99-E245-8E2D-0F030AC3E6B2}"/>
              </a:ext>
            </a:extLst>
          </p:cNvPr>
          <p:cNvSpPr txBox="1"/>
          <p:nvPr/>
        </p:nvSpPr>
        <p:spPr>
          <a:xfrm>
            <a:off x="658612" y="2935012"/>
            <a:ext cx="5002075" cy="612668"/>
          </a:xfrm>
          <a:prstGeom prst="rect">
            <a:avLst/>
          </a:prstGeom>
          <a:noFill/>
        </p:spPr>
        <p:txBody>
          <a:bodyPr wrap="square" rtlCol="0">
            <a:spAutoFit/>
          </a:bodyPr>
          <a:lstStyle/>
          <a:p>
            <a:pPr>
              <a:lnSpc>
                <a:spcPts val="2100"/>
              </a:lnSpc>
            </a:pPr>
            <a:r>
              <a:rPr lang="en-US" sz="1500" b="0" i="0">
                <a:solidFill>
                  <a:srgbClr val="19203B"/>
                </a:solidFill>
                <a:effectLst/>
              </a:rPr>
              <a:t>Engage education decision-makers by sponsoring an entire issue of eSchool News or eCampus News.</a:t>
            </a:r>
            <a:endParaRPr lang="en-US" sz="1500">
              <a:solidFill>
                <a:srgbClr val="19203B"/>
              </a:solidFill>
              <a:effectLst/>
              <a:latin typeface="YAFcfhkwO-0 0"/>
            </a:endParaRPr>
          </a:p>
        </p:txBody>
      </p:sp>
      <p:sp>
        <p:nvSpPr>
          <p:cNvPr id="16" name="TextBox 15">
            <a:extLst>
              <a:ext uri="{FF2B5EF4-FFF2-40B4-BE49-F238E27FC236}">
                <a16:creationId xmlns:a16="http://schemas.microsoft.com/office/drawing/2014/main" id="{08AD8172-4D04-BB44-83A1-3CB7FADD492E}"/>
              </a:ext>
            </a:extLst>
          </p:cNvPr>
          <p:cNvSpPr txBox="1"/>
          <p:nvPr/>
        </p:nvSpPr>
        <p:spPr>
          <a:xfrm>
            <a:off x="658612" y="3688193"/>
            <a:ext cx="5208104" cy="1442254"/>
          </a:xfrm>
          <a:prstGeom prst="rect">
            <a:avLst/>
          </a:prstGeom>
          <a:noFill/>
        </p:spPr>
        <p:txBody>
          <a:bodyPr wrap="square" rtlCol="0">
            <a:spAutoFit/>
          </a:bodyPr>
          <a:lstStyle/>
          <a:p>
            <a:pPr>
              <a:lnSpc>
                <a:spcPct val="150000"/>
              </a:lnSpc>
            </a:pPr>
            <a:r>
              <a:rPr lang="en-US" sz="1200" b="0" i="0">
                <a:solidFill>
                  <a:srgbClr val="19203B"/>
                </a:solidFill>
                <a:effectLst/>
              </a:rPr>
              <a:t>eSchool News and eCampus News now offer sponsorship opportunities in our digital publications for 2025. If you need a brand awareness program that gives you fantastic branding within an entire issue for impact and credibility, this is the best opportunity for your company.</a:t>
            </a:r>
            <a:endParaRPr lang="en-US" sz="1200">
              <a:ea typeface="Roboto" panose="02000000000000000000" pitchFamily="2" charset="0"/>
            </a:endParaRPr>
          </a:p>
        </p:txBody>
      </p:sp>
    </p:spTree>
    <p:extLst>
      <p:ext uri="{BB962C8B-B14F-4D97-AF65-F5344CB8AC3E}">
        <p14:creationId xmlns:p14="http://schemas.microsoft.com/office/powerpoint/2010/main" val="3080868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B5DB13-888B-5441-8441-000DEA72C2DE}"/>
              </a:ext>
            </a:extLst>
          </p:cNvPr>
          <p:cNvSpPr/>
          <p:nvPr/>
        </p:nvSpPr>
        <p:spPr>
          <a:xfrm>
            <a:off x="437323" y="1888176"/>
            <a:ext cx="9879494" cy="388685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16" name="TextBox 15">
            <a:extLst>
              <a:ext uri="{FF2B5EF4-FFF2-40B4-BE49-F238E27FC236}">
                <a16:creationId xmlns:a16="http://schemas.microsoft.com/office/drawing/2014/main" id="{D290916E-8D7B-19C0-80E0-40324D625667}"/>
              </a:ext>
            </a:extLst>
          </p:cNvPr>
          <p:cNvSpPr txBox="1"/>
          <p:nvPr/>
        </p:nvSpPr>
        <p:spPr>
          <a:xfrm>
            <a:off x="641073" y="211315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Digital Publication Sponsorship</a:t>
            </a:r>
          </a:p>
        </p:txBody>
      </p:sp>
      <p:sp>
        <p:nvSpPr>
          <p:cNvPr id="18" name="TextBox 17">
            <a:extLst>
              <a:ext uri="{FF2B5EF4-FFF2-40B4-BE49-F238E27FC236}">
                <a16:creationId xmlns:a16="http://schemas.microsoft.com/office/drawing/2014/main" id="{448C9C75-DA50-B984-E1F5-16999F093944}"/>
              </a:ext>
            </a:extLst>
          </p:cNvPr>
          <p:cNvSpPr txBox="1"/>
          <p:nvPr/>
        </p:nvSpPr>
        <p:spPr>
          <a:xfrm>
            <a:off x="658612" y="2935012"/>
            <a:ext cx="5002075"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latin typeface="Century Gothic"/>
              </a:rPr>
              <a:t>What you get:</a:t>
            </a:r>
            <a:endParaRPr lang="en-US" sz="1500">
              <a:solidFill>
                <a:srgbClr val="19203B"/>
              </a:solidFill>
              <a:effectLst/>
              <a:latin typeface="Century Gothic"/>
            </a:endParaRPr>
          </a:p>
        </p:txBody>
      </p:sp>
      <p:sp>
        <p:nvSpPr>
          <p:cNvPr id="20" name="TextBox 19">
            <a:extLst>
              <a:ext uri="{FF2B5EF4-FFF2-40B4-BE49-F238E27FC236}">
                <a16:creationId xmlns:a16="http://schemas.microsoft.com/office/drawing/2014/main" id="{F60579A5-30E7-8ECF-3204-86B52B34EB0D}"/>
              </a:ext>
            </a:extLst>
          </p:cNvPr>
          <p:cNvSpPr txBox="1"/>
          <p:nvPr/>
        </p:nvSpPr>
        <p:spPr>
          <a:xfrm>
            <a:off x="643176" y="3429792"/>
            <a:ext cx="8792420" cy="1442254"/>
          </a:xfrm>
          <a:prstGeom prst="rect">
            <a:avLst/>
          </a:prstGeom>
          <a:noFill/>
        </p:spPr>
        <p:txBody>
          <a:bodyPr wrap="square" lIns="91440" tIns="45720" rIns="91440" bIns="45720" rtlCol="0" anchor="t">
            <a:spAutoFit/>
          </a:bodyPr>
          <a:lstStyle/>
          <a:p>
            <a:pPr marL="171450" indent="-171450">
              <a:lnSpc>
                <a:spcPct val="150000"/>
              </a:lnSpc>
              <a:buFont typeface="Arial,Sans-Serif" panose="020B0604020202020204" pitchFamily="34" charset="0"/>
              <a:buChar char="•"/>
            </a:pPr>
            <a:r>
              <a:rPr lang="en-US" sz="1200"/>
              <a:t>Sponsorship logo representation on every page of the digital issue. </a:t>
            </a:r>
          </a:p>
          <a:p>
            <a:pPr marL="171450" indent="-171450">
              <a:lnSpc>
                <a:spcPct val="150000"/>
              </a:lnSpc>
              <a:buFont typeface="Arial,Sans-Serif" panose="020B0604020202020204" pitchFamily="34" charset="0"/>
              <a:buChar char="•"/>
            </a:pPr>
            <a:r>
              <a:rPr lang="en-US" sz="1200"/>
              <a:t>Front cover logo stating that this publication is sponsored by your company. </a:t>
            </a:r>
          </a:p>
          <a:p>
            <a:pPr marL="171450" indent="-171450">
              <a:lnSpc>
                <a:spcPct val="150000"/>
              </a:lnSpc>
              <a:buFont typeface="Arial,Sans-Serif" panose="020B0604020202020204" pitchFamily="34" charset="0"/>
              <a:buChar char="•"/>
            </a:pPr>
            <a:r>
              <a:rPr lang="en-US" sz="1200"/>
              <a:t>Two inside full-page ads. </a:t>
            </a:r>
          </a:p>
          <a:p>
            <a:pPr marL="171450" indent="-171450">
              <a:lnSpc>
                <a:spcPct val="150000"/>
              </a:lnSpc>
              <a:buFont typeface="Arial,Sans-Serif" panose="020B0604020202020204" pitchFamily="34" charset="0"/>
              <a:buChar char="•"/>
            </a:pPr>
            <a:r>
              <a:rPr lang="en-US" sz="1200"/>
              <a:t>Each issue is emailed to 25,000 education decision-makers. </a:t>
            </a:r>
          </a:p>
          <a:p>
            <a:pPr marL="171450" indent="-171450">
              <a:lnSpc>
                <a:spcPct val="150000"/>
              </a:lnSpc>
              <a:buFont typeface="Arial,Sans-Serif" panose="020B0604020202020204" pitchFamily="34" charset="0"/>
              <a:buChar char="•"/>
            </a:pPr>
            <a:r>
              <a:rPr lang="en-US" sz="1200"/>
              <a:t>Digital distribution and placement on our website(s) for an entire year. </a:t>
            </a:r>
            <a:endParaRPr lang="en-US"/>
          </a:p>
        </p:txBody>
      </p:sp>
    </p:spTree>
    <p:extLst>
      <p:ext uri="{BB962C8B-B14F-4D97-AF65-F5344CB8AC3E}">
        <p14:creationId xmlns:p14="http://schemas.microsoft.com/office/powerpoint/2010/main" val="2170598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10" name="Rectangle 9">
            <a:extLst>
              <a:ext uri="{FF2B5EF4-FFF2-40B4-BE49-F238E27FC236}">
                <a16:creationId xmlns:a16="http://schemas.microsoft.com/office/drawing/2014/main" id="{FA84A5E0-3FBA-B345-ABF4-FC71551895E2}"/>
              </a:ext>
            </a:extLst>
          </p:cNvPr>
          <p:cNvSpPr/>
          <p:nvPr/>
        </p:nvSpPr>
        <p:spPr>
          <a:xfrm>
            <a:off x="437321" y="1826901"/>
            <a:ext cx="9824051" cy="429042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C313EDF-6A3E-DF49-87DD-308B8FC9A118}"/>
              </a:ext>
            </a:extLst>
          </p:cNvPr>
          <p:cNvSpPr txBox="1"/>
          <p:nvPr/>
        </p:nvSpPr>
        <p:spPr>
          <a:xfrm>
            <a:off x="660611" y="2053885"/>
            <a:ext cx="7794876"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mn-lt"/>
                <a:cs typeface="+mn-lt"/>
              </a:rPr>
              <a:t>LIVE@ Conference Video Sponsorships</a:t>
            </a:r>
            <a:endParaRPr lang="en-US" b="1">
              <a:latin typeface="Roboto"/>
              <a:ea typeface="Roboto"/>
              <a:cs typeface="Roboto"/>
            </a:endParaRPr>
          </a:p>
        </p:txBody>
      </p:sp>
      <p:sp>
        <p:nvSpPr>
          <p:cNvPr id="16" name="TextBox 15">
            <a:extLst>
              <a:ext uri="{FF2B5EF4-FFF2-40B4-BE49-F238E27FC236}">
                <a16:creationId xmlns:a16="http://schemas.microsoft.com/office/drawing/2014/main" id="{730656D3-CBE4-3049-858D-9F6E4355634A}"/>
              </a:ext>
            </a:extLst>
          </p:cNvPr>
          <p:cNvSpPr txBox="1"/>
          <p:nvPr/>
        </p:nvSpPr>
        <p:spPr>
          <a:xfrm>
            <a:off x="663651" y="2751763"/>
            <a:ext cx="7573617" cy="553998"/>
          </a:xfrm>
          <a:prstGeom prst="rect">
            <a:avLst/>
          </a:prstGeom>
          <a:noFill/>
        </p:spPr>
        <p:txBody>
          <a:bodyPr wrap="square" lIns="91440" tIns="45720" rIns="91440" bIns="45720" rtlCol="0" anchor="t">
            <a:spAutoFit/>
          </a:bodyPr>
          <a:lstStyle/>
          <a:p>
            <a:r>
              <a:rPr lang="en-US" sz="1500">
                <a:solidFill>
                  <a:srgbClr val="19203B"/>
                </a:solidFill>
                <a:ea typeface="+mn-lt"/>
                <a:cs typeface="+mn-lt"/>
              </a:rPr>
              <a:t>We’ll showcase your innovations and expertise before, during and after leading edtech events.</a:t>
            </a:r>
            <a:endParaRPr lang="en-US" sz="1500">
              <a:solidFill>
                <a:srgbClr val="19203B"/>
              </a:solidFill>
              <a:latin typeface="Century Gothic"/>
              <a:ea typeface="+mn-lt"/>
              <a:cs typeface="+mn-lt"/>
            </a:endParaRPr>
          </a:p>
        </p:txBody>
      </p:sp>
      <p:sp>
        <p:nvSpPr>
          <p:cNvPr id="17" name="TextBox 16">
            <a:extLst>
              <a:ext uri="{FF2B5EF4-FFF2-40B4-BE49-F238E27FC236}">
                <a16:creationId xmlns:a16="http://schemas.microsoft.com/office/drawing/2014/main" id="{D37459CC-CD45-DF41-AEED-3BE3166941E9}"/>
              </a:ext>
            </a:extLst>
          </p:cNvPr>
          <p:cNvSpPr txBox="1"/>
          <p:nvPr/>
        </p:nvSpPr>
        <p:spPr>
          <a:xfrm>
            <a:off x="662394" y="3971363"/>
            <a:ext cx="8174901" cy="1996252"/>
          </a:xfrm>
          <a:prstGeom prst="rect">
            <a:avLst/>
          </a:prstGeom>
          <a:noFill/>
        </p:spPr>
        <p:txBody>
          <a:bodyPr wrap="square" lIns="91440" tIns="45720" rIns="91440" bIns="45720" rtlCol="0" anchor="t">
            <a:spAutoFit/>
          </a:bodyPr>
          <a:lstStyle/>
          <a:p>
            <a:pPr>
              <a:lnSpc>
                <a:spcPct val="150000"/>
              </a:lnSpc>
            </a:pPr>
            <a:r>
              <a:rPr lang="en-US" sz="1200"/>
              <a:t>Get LIVE editorial coverage at your next edtech event as a </a:t>
            </a:r>
            <a:r>
              <a:rPr lang="en-US" sz="1200" err="1"/>
              <a:t>LIVE@Conference</a:t>
            </a:r>
            <a:r>
              <a:rPr lang="en-US" sz="1200"/>
              <a:t> Video Sponsor. We’ll produce, post, and promote a custom video interview for your company that includes brand visibility, </a:t>
            </a:r>
            <a:endParaRPr lang="en-US"/>
          </a:p>
          <a:p>
            <a:pPr>
              <a:lnSpc>
                <a:spcPct val="150000"/>
              </a:lnSpc>
            </a:pPr>
            <a:r>
              <a:rPr lang="en-US" sz="1200"/>
              <a:t>booth location, and a link to your company website to ensure your event marketing investment reaches </a:t>
            </a:r>
            <a:endParaRPr lang="en-US"/>
          </a:p>
          <a:p>
            <a:pPr>
              <a:lnSpc>
                <a:spcPct val="150000"/>
              </a:lnSpc>
            </a:pPr>
            <a:r>
              <a:rPr lang="en-US" sz="1200"/>
              <a:t>its full potential.</a:t>
            </a:r>
            <a:endParaRPr lang="en-US"/>
          </a:p>
          <a:p>
            <a:pPr>
              <a:lnSpc>
                <a:spcPct val="150000"/>
              </a:lnSpc>
            </a:pPr>
            <a:endParaRPr lang="en-US" sz="1200"/>
          </a:p>
          <a:p>
            <a:pPr>
              <a:lnSpc>
                <a:spcPct val="150000"/>
              </a:lnSpc>
            </a:pPr>
            <a:r>
              <a:rPr lang="en-US" sz="1200"/>
              <a:t>Your video segment will feature company-driven messaging and receive preferred placement as native advertising on the LIVE@ event page.</a:t>
            </a:r>
            <a:endParaRPr lang="en-US">
              <a:highlight>
                <a:srgbClr val="FFFF00"/>
              </a:highlight>
              <a:ea typeface="+mn-lt"/>
              <a:cs typeface="+mn-lt"/>
            </a:endParaRPr>
          </a:p>
        </p:txBody>
      </p:sp>
      <p:sp>
        <p:nvSpPr>
          <p:cNvPr id="2" name="TextBox 1">
            <a:extLst>
              <a:ext uri="{FF2B5EF4-FFF2-40B4-BE49-F238E27FC236}">
                <a16:creationId xmlns:a16="http://schemas.microsoft.com/office/drawing/2014/main" id="{A0A8A02F-1843-D989-60FF-B058609F62FF}"/>
              </a:ext>
            </a:extLst>
          </p:cNvPr>
          <p:cNvSpPr txBox="1"/>
          <p:nvPr/>
        </p:nvSpPr>
        <p:spPr>
          <a:xfrm>
            <a:off x="664006" y="3573406"/>
            <a:ext cx="396435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solidFill>
                  <a:srgbClr val="19203B"/>
                </a:solidFill>
              </a:rPr>
              <a:t>FETC • TCEA • </a:t>
            </a:r>
            <a:r>
              <a:rPr lang="en-US" sz="1500" b="1" err="1">
                <a:solidFill>
                  <a:srgbClr val="19203B"/>
                </a:solidFill>
              </a:rPr>
              <a:t>CoSN</a:t>
            </a:r>
            <a:r>
              <a:rPr lang="en-US" sz="1500" b="1">
                <a:solidFill>
                  <a:srgbClr val="19203B"/>
                </a:solidFill>
              </a:rPr>
              <a:t> • ISTE • EDUCAUSE</a:t>
            </a:r>
            <a:endParaRPr lang="en-US" b="1"/>
          </a:p>
        </p:txBody>
      </p:sp>
      <p:pic>
        <p:nvPicPr>
          <p:cNvPr id="8" name="Picture 7">
            <a:hlinkClick r:id="rId2"/>
            <a:extLst>
              <a:ext uri="{FF2B5EF4-FFF2-40B4-BE49-F238E27FC236}">
                <a16:creationId xmlns:a16="http://schemas.microsoft.com/office/drawing/2014/main" id="{02C8EFDE-0F6B-1EDD-1B35-8A31E6ACEFE4}"/>
              </a:ext>
            </a:extLst>
          </p:cNvPr>
          <p:cNvPicPr>
            <a:picLocks noChangeAspect="1"/>
          </p:cNvPicPr>
          <p:nvPr/>
        </p:nvPicPr>
        <p:blipFill>
          <a:blip r:embed="rId3"/>
          <a:stretch>
            <a:fillRect/>
          </a:stretch>
        </p:blipFill>
        <p:spPr>
          <a:xfrm>
            <a:off x="8796257" y="2664211"/>
            <a:ext cx="2670781" cy="1816131"/>
          </a:xfrm>
          <a:prstGeom prst="rect">
            <a:avLst/>
          </a:prstGeom>
        </p:spPr>
      </p:pic>
      <p:pic>
        <p:nvPicPr>
          <p:cNvPr id="14" name="Picture 13" descr="A person talking to a group of people&#10;&#10;Description automatically generated">
            <a:hlinkClick r:id="rId4"/>
            <a:extLst>
              <a:ext uri="{FF2B5EF4-FFF2-40B4-BE49-F238E27FC236}">
                <a16:creationId xmlns:a16="http://schemas.microsoft.com/office/drawing/2014/main" id="{120AEC6B-46DB-EEF7-6C41-F32F50113DEE}"/>
              </a:ext>
            </a:extLst>
          </p:cNvPr>
          <p:cNvPicPr>
            <a:picLocks noChangeAspect="1"/>
          </p:cNvPicPr>
          <p:nvPr/>
        </p:nvPicPr>
        <p:blipFill>
          <a:blip r:embed="rId5"/>
          <a:stretch>
            <a:fillRect/>
          </a:stretch>
        </p:blipFill>
        <p:spPr>
          <a:xfrm>
            <a:off x="8735304" y="857075"/>
            <a:ext cx="2792690" cy="1899029"/>
          </a:xfrm>
          <a:prstGeom prst="rect">
            <a:avLst/>
          </a:prstGeom>
        </p:spPr>
      </p:pic>
      <p:pic>
        <p:nvPicPr>
          <p:cNvPr id="18" name="Picture 17" descr="A screenshot of a video&#10;&#10;Description automatically generated">
            <a:hlinkClick r:id="rId6"/>
            <a:extLst>
              <a:ext uri="{FF2B5EF4-FFF2-40B4-BE49-F238E27FC236}">
                <a16:creationId xmlns:a16="http://schemas.microsoft.com/office/drawing/2014/main" id="{26DD72FE-CA82-0B3B-7D20-50E5B260F3BC}"/>
              </a:ext>
            </a:extLst>
          </p:cNvPr>
          <p:cNvPicPr>
            <a:picLocks noChangeAspect="1"/>
          </p:cNvPicPr>
          <p:nvPr/>
        </p:nvPicPr>
        <p:blipFill>
          <a:blip r:embed="rId7"/>
          <a:stretch>
            <a:fillRect/>
          </a:stretch>
        </p:blipFill>
        <p:spPr>
          <a:xfrm>
            <a:off x="8735303" y="4346820"/>
            <a:ext cx="2792690" cy="1899029"/>
          </a:xfrm>
          <a:prstGeom prst="rect">
            <a:avLst/>
          </a:prstGeom>
        </p:spPr>
      </p:pic>
    </p:spTree>
    <p:extLst>
      <p:ext uri="{BB962C8B-B14F-4D97-AF65-F5344CB8AC3E}">
        <p14:creationId xmlns:p14="http://schemas.microsoft.com/office/powerpoint/2010/main" val="484772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32F94E-F178-88B1-1C0C-D18F3976B086}"/>
              </a:ext>
            </a:extLst>
          </p:cNvPr>
          <p:cNvSpPr/>
          <p:nvPr/>
        </p:nvSpPr>
        <p:spPr>
          <a:xfrm>
            <a:off x="437321" y="1789043"/>
            <a:ext cx="10245193" cy="3828180"/>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12" name="TextBox 11">
            <a:extLst>
              <a:ext uri="{FF2B5EF4-FFF2-40B4-BE49-F238E27FC236}">
                <a16:creationId xmlns:a16="http://schemas.microsoft.com/office/drawing/2014/main" id="{4C313EDF-6A3E-DF49-87DD-308B8FC9A118}"/>
              </a:ext>
            </a:extLst>
          </p:cNvPr>
          <p:cNvSpPr txBox="1"/>
          <p:nvPr/>
        </p:nvSpPr>
        <p:spPr>
          <a:xfrm>
            <a:off x="650842" y="2053885"/>
            <a:ext cx="7365029"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mn-lt"/>
                <a:cs typeface="+mn-lt"/>
              </a:rPr>
              <a:t>LIVE@ Conference Video Sponsorships</a:t>
            </a:r>
            <a:endParaRPr lang="en-US" b="1">
              <a:latin typeface="Roboto"/>
              <a:ea typeface="Roboto"/>
              <a:cs typeface="Roboto"/>
            </a:endParaRPr>
          </a:p>
        </p:txBody>
      </p:sp>
      <p:sp>
        <p:nvSpPr>
          <p:cNvPr id="16" name="TextBox 15">
            <a:extLst>
              <a:ext uri="{FF2B5EF4-FFF2-40B4-BE49-F238E27FC236}">
                <a16:creationId xmlns:a16="http://schemas.microsoft.com/office/drawing/2014/main" id="{730656D3-CBE4-3049-858D-9F6E4355634A}"/>
              </a:ext>
            </a:extLst>
          </p:cNvPr>
          <p:cNvSpPr txBox="1"/>
          <p:nvPr/>
        </p:nvSpPr>
        <p:spPr>
          <a:xfrm>
            <a:off x="652362" y="2932385"/>
            <a:ext cx="7573617" cy="323165"/>
          </a:xfrm>
          <a:prstGeom prst="rect">
            <a:avLst/>
          </a:prstGeom>
          <a:noFill/>
        </p:spPr>
        <p:txBody>
          <a:bodyPr wrap="square" lIns="91440" tIns="45720" rIns="91440" bIns="45720" rtlCol="0" anchor="t">
            <a:spAutoFit/>
          </a:bodyPr>
          <a:lstStyle/>
          <a:p>
            <a:r>
              <a:rPr lang="en-US" sz="1500">
                <a:solidFill>
                  <a:srgbClr val="19203B"/>
                </a:solidFill>
                <a:ea typeface="+mn-lt"/>
                <a:cs typeface="+mn-lt"/>
              </a:rPr>
              <a:t>What you get:</a:t>
            </a:r>
            <a:endParaRPr lang="en-US"/>
          </a:p>
        </p:txBody>
      </p:sp>
      <p:sp>
        <p:nvSpPr>
          <p:cNvPr id="5" name="TextBox 4">
            <a:extLst>
              <a:ext uri="{FF2B5EF4-FFF2-40B4-BE49-F238E27FC236}">
                <a16:creationId xmlns:a16="http://schemas.microsoft.com/office/drawing/2014/main" id="{3E7631E6-93B7-2AFB-C329-2EBEAEDE4D05}"/>
              </a:ext>
            </a:extLst>
          </p:cNvPr>
          <p:cNvSpPr txBox="1"/>
          <p:nvPr/>
        </p:nvSpPr>
        <p:spPr>
          <a:xfrm>
            <a:off x="654711" y="3426234"/>
            <a:ext cx="8792420" cy="2031325"/>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ea typeface="+mn-lt"/>
                <a:cs typeface="+mn-lt"/>
              </a:rPr>
              <a:t>Video interview featuring company-driven messaging is conducted by our editorial team before, during or after the event – up to 5 minutes.</a:t>
            </a:r>
          </a:p>
          <a:p>
            <a:pPr marL="171450" indent="-171450">
              <a:lnSpc>
                <a:spcPct val="150000"/>
              </a:lnSpc>
              <a:buFont typeface="Arial" panose="020B0604020202020204" pitchFamily="34" charset="0"/>
              <a:buChar char="•"/>
            </a:pPr>
            <a:r>
              <a:rPr lang="en-US" sz="1200">
                <a:ea typeface="+mn-lt"/>
                <a:cs typeface="+mn-lt"/>
              </a:rPr>
              <a:t>Video segment receives preferred placement as native advertising on the LIVE@ event page, including sponsor’s name, brand visibility, and (1) embedded link to the company website.</a:t>
            </a:r>
          </a:p>
          <a:p>
            <a:pPr marL="171450" indent="-171450">
              <a:lnSpc>
                <a:spcPct val="150000"/>
              </a:lnSpc>
              <a:buFont typeface="Arial" panose="020B0604020202020204" pitchFamily="34" charset="0"/>
              <a:buChar char="•"/>
            </a:pPr>
            <a:r>
              <a:rPr lang="en-US" sz="1200">
                <a:ea typeface="+mn-lt"/>
                <a:cs typeface="+mn-lt"/>
              </a:rPr>
              <a:t>Video post promoted across all </a:t>
            </a:r>
            <a:r>
              <a:rPr lang="en-US" sz="1200" err="1">
                <a:ea typeface="+mn-lt"/>
                <a:cs typeface="+mn-lt"/>
              </a:rPr>
              <a:t>eSchool</a:t>
            </a:r>
            <a:r>
              <a:rPr lang="en-US" sz="1200">
                <a:ea typeface="+mn-lt"/>
                <a:cs typeface="+mn-lt"/>
              </a:rPr>
              <a:t> Media social platforms, including company-provided handles and tags.</a:t>
            </a:r>
          </a:p>
          <a:p>
            <a:pPr marL="171450" indent="-171450">
              <a:lnSpc>
                <a:spcPct val="150000"/>
              </a:lnSpc>
              <a:buFont typeface="Arial" panose="020B0604020202020204" pitchFamily="34" charset="0"/>
              <a:buChar char="•"/>
            </a:pPr>
            <a:r>
              <a:rPr lang="en-US" sz="1200">
                <a:ea typeface="+mn-lt"/>
                <a:cs typeface="+mn-lt"/>
              </a:rPr>
              <a:t>Choice of: Onsite booth tour, exclusive announcement, or thought leadership interviews</a:t>
            </a:r>
            <a:endParaRPr lang="en-US" sz="1200">
              <a:latin typeface="+mj-lt"/>
            </a:endParaRPr>
          </a:p>
          <a:p>
            <a:endParaRPr lang="en-US"/>
          </a:p>
        </p:txBody>
      </p:sp>
    </p:spTree>
    <p:extLst>
      <p:ext uri="{BB962C8B-B14F-4D97-AF65-F5344CB8AC3E}">
        <p14:creationId xmlns:p14="http://schemas.microsoft.com/office/powerpoint/2010/main" val="3856199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1048218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9052220"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feature and promote your company’s expertise and leadership.</a:t>
            </a:r>
          </a:p>
        </p:txBody>
      </p:sp>
    </p:spTree>
    <p:extLst>
      <p:ext uri="{BB962C8B-B14F-4D97-AF65-F5344CB8AC3E}">
        <p14:creationId xmlns:p14="http://schemas.microsoft.com/office/powerpoint/2010/main" val="772073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49"/>
            <a:ext cx="10245193" cy="4146912"/>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41073" y="112321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Webinars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6"/>
            <a:ext cx="6433585" cy="875624"/>
          </a:xfrm>
          <a:prstGeom prst="rect">
            <a:avLst/>
          </a:prstGeom>
          <a:noFill/>
        </p:spPr>
        <p:txBody>
          <a:bodyPr wrap="square" rtlCol="0">
            <a:spAutoFit/>
          </a:bodyPr>
          <a:lstStyle/>
          <a:p>
            <a:pPr>
              <a:lnSpc>
                <a:spcPts val="2100"/>
              </a:lnSpc>
            </a:pPr>
            <a:r>
              <a:rPr lang="en-US" sz="1500" b="0" i="0">
                <a:solidFill>
                  <a:srgbClr val="19203B"/>
                </a:solidFill>
                <a:effectLst/>
              </a:rPr>
              <a:t>Share your unique story with decision-makers in an interactive environment, educating your prospects and generating qualified sales leads.</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738636"/>
            <a:ext cx="6837016" cy="1719253"/>
          </a:xfrm>
          <a:prstGeom prst="rect">
            <a:avLst/>
          </a:prstGeom>
          <a:noFill/>
        </p:spPr>
        <p:txBody>
          <a:bodyPr wrap="square" lIns="91440" tIns="45720" rIns="91440" bIns="45720" rtlCol="0" anchor="t">
            <a:spAutoFit/>
          </a:bodyPr>
          <a:lstStyle/>
          <a:p>
            <a:pPr>
              <a:lnSpc>
                <a:spcPct val="150000"/>
              </a:lnSpc>
            </a:pPr>
            <a:r>
              <a:rPr lang="en-US" sz="1200" b="0" i="0">
                <a:solidFill>
                  <a:srgbClr val="19203B"/>
                </a:solidFill>
                <a:effectLst/>
              </a:rPr>
              <a:t>A webinar is a powerful online presentation tool that allows you to communicate your message and establish your company as a thought leader, while communicating directly to education technology decision-makers. With our webinars, the sponsor selects the topic and provides unique and informative content for the presentation, including an interactive Q&amp;A</a:t>
            </a:r>
            <a:r>
              <a:rPr lang="en-US" sz="1200">
                <a:solidFill>
                  <a:srgbClr val="19203B"/>
                </a:solidFill>
              </a:rPr>
              <a:t>. </a:t>
            </a:r>
            <a:r>
              <a:rPr lang="en-US" sz="1200" b="0" i="0" err="1">
                <a:solidFill>
                  <a:srgbClr val="19203B"/>
                </a:solidFill>
                <a:effectLst/>
              </a:rPr>
              <a:t>eSchool</a:t>
            </a:r>
            <a:r>
              <a:rPr lang="en-US" sz="1200" b="0" i="0">
                <a:solidFill>
                  <a:srgbClr val="19203B"/>
                </a:solidFill>
                <a:effectLst/>
              </a:rPr>
              <a:t> Media provides a talented editorial moderator to coordinate the event, assist the speakers and manage the Q&amp;A.</a:t>
            </a:r>
            <a:endParaRPr lang="en-US" sz="1200">
              <a:ea typeface="Roboto" panose="02000000000000000000" pitchFamily="2" charset="0"/>
            </a:endParaRPr>
          </a:p>
        </p:txBody>
      </p:sp>
      <p:pic>
        <p:nvPicPr>
          <p:cNvPr id="8" name="Picture 7" descr="A screen shot of a computer&#10;&#10;Description automatically generated">
            <a:extLst>
              <a:ext uri="{FF2B5EF4-FFF2-40B4-BE49-F238E27FC236}">
                <a16:creationId xmlns:a16="http://schemas.microsoft.com/office/drawing/2014/main" id="{6169D22B-0019-FCC9-217B-2AD6AA193D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0765" y="2026403"/>
            <a:ext cx="4235856" cy="3427409"/>
          </a:xfrm>
          <a:prstGeom prst="rect">
            <a:avLst/>
          </a:prstGeom>
        </p:spPr>
      </p:pic>
    </p:spTree>
    <p:extLst>
      <p:ext uri="{BB962C8B-B14F-4D97-AF65-F5344CB8AC3E}">
        <p14:creationId xmlns:p14="http://schemas.microsoft.com/office/powerpoint/2010/main" val="3039030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247092"/>
            <a:ext cx="12192000" cy="238327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3018930"/>
            <a:ext cx="940241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PRODUCT LINE</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894787"/>
            <a:ext cx="7573617" cy="461665"/>
          </a:xfrm>
          <a:prstGeom prst="rect">
            <a:avLst/>
          </a:prstGeom>
          <a:noFill/>
        </p:spPr>
        <p:txBody>
          <a:bodyPr wrap="square" rtlCol="0">
            <a:spAutoFit/>
          </a:bodyPr>
          <a:lstStyle/>
          <a:p>
            <a:r>
              <a:rPr lang="en-US" sz="2400">
                <a:solidFill>
                  <a:schemeClr val="bg1"/>
                </a:solidFill>
                <a:latin typeface="+mj-lt"/>
                <a:ea typeface="Roboto" panose="02000000000000000000" pitchFamily="2" charset="0"/>
              </a:rPr>
              <a:t>Strategic Campaign  • January 22, 2024</a:t>
            </a:r>
          </a:p>
        </p:txBody>
      </p:sp>
      <p:sp>
        <p:nvSpPr>
          <p:cNvPr id="9" name="TextBox 8">
            <a:extLst>
              <a:ext uri="{FF2B5EF4-FFF2-40B4-BE49-F238E27FC236}">
                <a16:creationId xmlns:a16="http://schemas.microsoft.com/office/drawing/2014/main" id="{3E0B1E07-4857-3F4D-95D6-CA029102F6E1}"/>
              </a:ext>
            </a:extLst>
          </p:cNvPr>
          <p:cNvSpPr txBox="1"/>
          <p:nvPr/>
        </p:nvSpPr>
        <p:spPr>
          <a:xfrm>
            <a:off x="1181278" y="2506988"/>
            <a:ext cx="7573617" cy="400110"/>
          </a:xfrm>
          <a:prstGeom prst="rect">
            <a:avLst/>
          </a:prstGeom>
          <a:noFill/>
        </p:spPr>
        <p:txBody>
          <a:bodyPr wrap="square" rtlCol="0">
            <a:spAutoFit/>
          </a:bodyPr>
          <a:lstStyle/>
          <a:p>
            <a:r>
              <a:rPr lang="en-US" sz="2000">
                <a:solidFill>
                  <a:schemeClr val="bg1"/>
                </a:solidFill>
                <a:latin typeface="+mj-lt"/>
                <a:ea typeface="Roboto" panose="02000000000000000000" pitchFamily="2" charset="0"/>
              </a:rPr>
              <a:t>Company XYZ</a:t>
            </a:r>
          </a:p>
        </p:txBody>
      </p:sp>
    </p:spTree>
    <p:extLst>
      <p:ext uri="{BB962C8B-B14F-4D97-AF65-F5344CB8AC3E}">
        <p14:creationId xmlns:p14="http://schemas.microsoft.com/office/powerpoint/2010/main" val="389098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404280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Webinars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9511436" cy="2671180"/>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dedicated webinar project manager to coordinate the event, speakers, and practice session. </a:t>
            </a:r>
            <a:endParaRPr lang="en-US"/>
          </a:p>
          <a:p>
            <a:pPr marL="171450" indent="-171450">
              <a:lnSpc>
                <a:spcPct val="150000"/>
              </a:lnSpc>
              <a:buFont typeface="Arial" panose="020B0604020202020204" pitchFamily="34" charset="0"/>
              <a:buChar char="•"/>
            </a:pPr>
            <a:r>
              <a:rPr lang="en-US" sz="1200"/>
              <a:t>An experienced editorial moderator. </a:t>
            </a:r>
          </a:p>
          <a:p>
            <a:pPr marL="171450" indent="-171450">
              <a:lnSpc>
                <a:spcPct val="150000"/>
              </a:lnSpc>
              <a:buFont typeface="Arial" panose="020B0604020202020204" pitchFamily="34" charset="0"/>
              <a:buChar char="•"/>
            </a:pPr>
            <a:r>
              <a:rPr lang="en-US" sz="1200"/>
              <a:t>An integrated marketing campaign to drive registrations to the event. </a:t>
            </a:r>
          </a:p>
          <a:p>
            <a:pPr marL="171450" indent="-171450">
              <a:lnSpc>
                <a:spcPct val="150000"/>
              </a:lnSpc>
              <a:buFont typeface="Arial" panose="020B0604020202020204" pitchFamily="34" charset="0"/>
              <a:buChar char="•"/>
            </a:pPr>
            <a:r>
              <a:rPr lang="en-US" sz="1200"/>
              <a:t>200 guaranteed registration. </a:t>
            </a:r>
          </a:p>
          <a:p>
            <a:pPr marL="171450" indent="-171450">
              <a:lnSpc>
                <a:spcPct val="150000"/>
              </a:lnSpc>
              <a:buFont typeface="Arial" panose="020B0604020202020204" pitchFamily="34" charset="0"/>
              <a:buChar char="•"/>
            </a:pPr>
            <a:r>
              <a:rPr lang="en-US" sz="1200"/>
              <a:t>Website posting within our webinars section pre- and post-event. </a:t>
            </a:r>
          </a:p>
          <a:p>
            <a:pPr marL="171450" indent="-171450">
              <a:lnSpc>
                <a:spcPct val="150000"/>
              </a:lnSpc>
              <a:buFont typeface="Arial" panose="020B0604020202020204" pitchFamily="34" charset="0"/>
              <a:buChar char="•"/>
            </a:pPr>
            <a:r>
              <a:rPr lang="en-US" sz="1200"/>
              <a:t>3-month archive for an on-demand promotional use. </a:t>
            </a:r>
          </a:p>
          <a:p>
            <a:pPr marL="171450" indent="-171450">
              <a:lnSpc>
                <a:spcPct val="150000"/>
              </a:lnSpc>
              <a:buFont typeface="Arial" panose="020B0604020202020204" pitchFamily="34" charset="0"/>
              <a:buChar char="•"/>
            </a:pPr>
            <a:r>
              <a:rPr lang="en-US" sz="1200"/>
              <a:t>Full set up and logistical support. </a:t>
            </a:r>
          </a:p>
          <a:p>
            <a:pPr marL="171450" indent="-171450">
              <a:lnSpc>
                <a:spcPct val="150000"/>
              </a:lnSpc>
              <a:buFont typeface="Arial" panose="020B0604020202020204" pitchFamily="34" charset="0"/>
              <a:buChar char="•"/>
            </a:pPr>
            <a:r>
              <a:rPr lang="en-US" sz="1200"/>
              <a:t>Full post-event reporting, including questions asked, time attended, polling responses, registration, and attendee list. </a:t>
            </a:r>
          </a:p>
          <a:p>
            <a:pPr>
              <a:lnSpc>
                <a:spcPct val="150000"/>
              </a:lnSpc>
            </a:pPr>
            <a:endParaRPr lang="en-US"/>
          </a:p>
        </p:txBody>
      </p:sp>
      <p:sp>
        <p:nvSpPr>
          <p:cNvPr id="7" name="TextBox 6">
            <a:extLst>
              <a:ext uri="{FF2B5EF4-FFF2-40B4-BE49-F238E27FC236}">
                <a16:creationId xmlns:a16="http://schemas.microsoft.com/office/drawing/2014/main" id="{48BDFBBC-F7E0-7CC5-9F34-C2AE91726BBE}"/>
              </a:ext>
            </a:extLst>
          </p:cNvPr>
          <p:cNvSpPr txBox="1"/>
          <p:nvPr/>
        </p:nvSpPr>
        <p:spPr>
          <a:xfrm>
            <a:off x="641073" y="112321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Tree>
    <p:extLst>
      <p:ext uri="{BB962C8B-B14F-4D97-AF65-F5344CB8AC3E}">
        <p14:creationId xmlns:p14="http://schemas.microsoft.com/office/powerpoint/2010/main" val="4117014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161259"/>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Custom Webinars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633816" cy="323165"/>
          </a:xfrm>
          <a:prstGeom prst="rect">
            <a:avLst/>
          </a:prstGeom>
          <a:noFill/>
        </p:spPr>
        <p:txBody>
          <a:bodyPr wrap="square" rtlCol="0">
            <a:spAutoFit/>
          </a:bodyPr>
          <a:lstStyle/>
          <a:p>
            <a:r>
              <a:rPr lang="en-US" sz="1500" b="0" i="0">
                <a:solidFill>
                  <a:srgbClr val="19203B"/>
                </a:solidFill>
                <a:effectLst/>
              </a:rPr>
              <a:t>Let us help develop your event.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251529"/>
            <a:ext cx="6875116" cy="1165255"/>
          </a:xfrm>
          <a:prstGeom prst="rect">
            <a:avLst/>
          </a:prstGeom>
          <a:noFill/>
        </p:spPr>
        <p:txBody>
          <a:bodyPr wrap="square" rtlCol="0">
            <a:spAutoFit/>
          </a:bodyPr>
          <a:lstStyle/>
          <a:p>
            <a:pPr>
              <a:lnSpc>
                <a:spcPct val="150000"/>
              </a:lnSpc>
            </a:pPr>
            <a:r>
              <a:rPr lang="en-US" sz="1200" b="0" i="0">
                <a:solidFill>
                  <a:srgbClr val="19203B"/>
                </a:solidFill>
                <a:effectLst/>
              </a:rPr>
              <a:t>Don’t have a webinar topic and speakers? No problem – eSchool Media can work with you to develop the webinar content and find the right speakers to showcase your company’s innovations and solutions. Our custom webinar allows you to communicate your message to edtech decision-makers while leaving the work to us.</a:t>
            </a:r>
            <a:endParaRPr lang="en-US" sz="1200">
              <a:ea typeface="Roboto" panose="02000000000000000000" pitchFamily="2" charset="0"/>
            </a:endParaRPr>
          </a:p>
        </p:txBody>
      </p:sp>
      <p:pic>
        <p:nvPicPr>
          <p:cNvPr id="8" name="Picture 7" descr="A screen shot of a computer&#10;&#10;Description automatically generated">
            <a:extLst>
              <a:ext uri="{FF2B5EF4-FFF2-40B4-BE49-F238E27FC236}">
                <a16:creationId xmlns:a16="http://schemas.microsoft.com/office/drawing/2014/main" id="{4725DCD2-B401-E29A-9E41-845558DE92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5546" y="1647710"/>
            <a:ext cx="4199222" cy="3448279"/>
          </a:xfrm>
          <a:prstGeom prst="rect">
            <a:avLst/>
          </a:prstGeom>
        </p:spPr>
      </p:pic>
    </p:spTree>
    <p:extLst>
      <p:ext uri="{BB962C8B-B14F-4D97-AF65-F5344CB8AC3E}">
        <p14:creationId xmlns:p14="http://schemas.microsoft.com/office/powerpoint/2010/main" val="245557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66852-1C2B-BDF6-A8B6-070EE7DA6F4A}"/>
              </a:ext>
            </a:extLst>
          </p:cNvPr>
          <p:cNvSpPr/>
          <p:nvPr/>
        </p:nvSpPr>
        <p:spPr>
          <a:xfrm>
            <a:off x="437321" y="1743249"/>
            <a:ext cx="10245193" cy="393327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Custom Webinars</a:t>
            </a: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3" y="3016880"/>
            <a:ext cx="10371137" cy="2273251"/>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An experienced editorial moderator that will work with you to develop the content and secure speakers. </a:t>
            </a:r>
          </a:p>
          <a:p>
            <a:pPr marL="171450" indent="-171450">
              <a:lnSpc>
                <a:spcPct val="150000"/>
              </a:lnSpc>
              <a:buFont typeface="Arial" panose="020B0604020202020204" pitchFamily="34" charset="0"/>
              <a:buChar char="•"/>
            </a:pPr>
            <a:r>
              <a:rPr lang="en-US" sz="1200">
                <a:latin typeface="+mj-lt"/>
              </a:rPr>
              <a:t>A dedicated webinar project manager to coordinate the event, speakers, and practice session. </a:t>
            </a:r>
            <a:endParaRPr lang="en-US" sz="1200"/>
          </a:p>
          <a:p>
            <a:pPr marL="171450" indent="-171450">
              <a:lnSpc>
                <a:spcPct val="150000"/>
              </a:lnSpc>
              <a:buFont typeface="Arial" panose="020B0604020202020204" pitchFamily="34" charset="0"/>
              <a:buChar char="•"/>
            </a:pPr>
            <a:r>
              <a:rPr lang="en-US" sz="1200"/>
              <a:t>An integrated marketing campaign to drive registrations to the event. </a:t>
            </a:r>
          </a:p>
          <a:p>
            <a:pPr marL="171450" indent="-171450">
              <a:lnSpc>
                <a:spcPct val="150000"/>
              </a:lnSpc>
              <a:buFont typeface="Arial" panose="020B0604020202020204" pitchFamily="34" charset="0"/>
              <a:buChar char="•"/>
            </a:pPr>
            <a:r>
              <a:rPr lang="en-US" sz="1200"/>
              <a:t>200 guaranteed registration. </a:t>
            </a:r>
          </a:p>
          <a:p>
            <a:pPr marL="171450" indent="-171450">
              <a:lnSpc>
                <a:spcPct val="150000"/>
              </a:lnSpc>
              <a:buFont typeface="Arial" panose="020B0604020202020204" pitchFamily="34" charset="0"/>
              <a:buChar char="•"/>
            </a:pPr>
            <a:r>
              <a:rPr lang="en-US" sz="1200"/>
              <a:t>Website posting within our webinars section pre- and post-event. </a:t>
            </a:r>
          </a:p>
          <a:p>
            <a:pPr marL="171450" indent="-171450">
              <a:lnSpc>
                <a:spcPct val="150000"/>
              </a:lnSpc>
              <a:buFont typeface="Arial" panose="020B0604020202020204" pitchFamily="34" charset="0"/>
              <a:buChar char="•"/>
            </a:pPr>
            <a:r>
              <a:rPr lang="en-US" sz="1200"/>
              <a:t>3-month archive for an on-demand promotional use. </a:t>
            </a:r>
          </a:p>
          <a:p>
            <a:pPr marL="171450" indent="-171450">
              <a:lnSpc>
                <a:spcPct val="150000"/>
              </a:lnSpc>
              <a:buFont typeface="Arial" panose="020B0604020202020204" pitchFamily="34" charset="0"/>
              <a:buChar char="•"/>
            </a:pPr>
            <a:r>
              <a:rPr lang="en-US" sz="1200"/>
              <a:t>Full set up and logistical support. </a:t>
            </a:r>
          </a:p>
          <a:p>
            <a:pPr marL="171450" indent="-171450">
              <a:lnSpc>
                <a:spcPct val="150000"/>
              </a:lnSpc>
              <a:buFont typeface="Arial" panose="020B0604020202020204" pitchFamily="34" charset="0"/>
              <a:buChar char="•"/>
            </a:pPr>
            <a:r>
              <a:rPr lang="en-US" sz="1200"/>
              <a:t>Full post-event reporting, including questions asked, time attended, polling responses, registration, and attendee list. </a:t>
            </a:r>
            <a:endParaRPr lang="en-US" sz="1200">
              <a:latin typeface="+mj-lt"/>
            </a:endParaRPr>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Tree>
    <p:extLst>
      <p:ext uri="{BB962C8B-B14F-4D97-AF65-F5344CB8AC3E}">
        <p14:creationId xmlns:p14="http://schemas.microsoft.com/office/powerpoint/2010/main" val="648006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49"/>
            <a:ext cx="10245193" cy="4031785"/>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Sponsored Podcasts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49387"/>
            <a:ext cx="6633816" cy="323165"/>
          </a:xfrm>
          <a:prstGeom prst="rect">
            <a:avLst/>
          </a:prstGeom>
          <a:noFill/>
        </p:spPr>
        <p:txBody>
          <a:bodyPr wrap="square" rtlCol="0">
            <a:spAutoFit/>
          </a:bodyPr>
          <a:lstStyle/>
          <a:p>
            <a:r>
              <a:rPr lang="en-US" sz="1500" b="0" i="0">
                <a:solidFill>
                  <a:srgbClr val="19203B"/>
                </a:solidFill>
                <a:effectLst/>
              </a:rPr>
              <a:t>Three podcast options to boost brand awareness.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168405"/>
            <a:ext cx="6944225" cy="2273251"/>
          </a:xfrm>
          <a:prstGeom prst="rect">
            <a:avLst/>
          </a:prstGeom>
          <a:noFill/>
        </p:spPr>
        <p:txBody>
          <a:bodyPr wrap="square" lIns="91440" tIns="45720" rIns="91440" bIns="45720" rtlCol="0" anchor="t">
            <a:spAutoFit/>
          </a:bodyPr>
          <a:lstStyle/>
          <a:p>
            <a:pPr>
              <a:lnSpc>
                <a:spcPct val="150000"/>
              </a:lnSpc>
            </a:pPr>
            <a:r>
              <a:rPr lang="en-US" sz="1200" b="1" i="0">
                <a:solidFill>
                  <a:srgbClr val="19203B"/>
                </a:solidFill>
                <a:effectLst/>
                <a:latin typeface="+mj-lt"/>
              </a:rPr>
              <a:t>Sponsored Podcast </a:t>
            </a:r>
            <a:r>
              <a:rPr lang="en-US" sz="1200" b="0" i="0">
                <a:solidFill>
                  <a:srgbClr val="19203B"/>
                </a:solidFill>
                <a:effectLst/>
                <a:latin typeface="+mj-lt"/>
              </a:rPr>
              <a:t>– Add your company’s 30-second message to the open and close of our “Innovations in Education” podcasts for added branding and exposure. Podcasts are featured on our website and promoted as the “Top Story” through our daily newsletters and across all social channels.</a:t>
            </a:r>
            <a:endParaRPr lang="en-US" sz="1200">
              <a:solidFill>
                <a:srgbClr val="19203B"/>
              </a:solidFill>
              <a:effectLst/>
              <a:latin typeface="+mj-lt"/>
            </a:endParaRPr>
          </a:p>
          <a:p>
            <a:pPr>
              <a:lnSpc>
                <a:spcPct val="150000"/>
              </a:lnSpc>
            </a:pPr>
            <a:r>
              <a:rPr lang="en-US" sz="1200" b="1" i="0">
                <a:solidFill>
                  <a:srgbClr val="19203B"/>
                </a:solidFill>
                <a:effectLst/>
                <a:latin typeface="+mj-lt"/>
              </a:rPr>
              <a:t>Custom Podcast</a:t>
            </a:r>
            <a:r>
              <a:rPr lang="en-US" sz="1200" b="0" i="0">
                <a:solidFill>
                  <a:srgbClr val="19203B"/>
                </a:solidFill>
                <a:effectLst/>
                <a:latin typeface="+mj-lt"/>
              </a:rPr>
              <a:t> – For extra brand exposure, our moderator will conduct a 15-minute podcast interview with your company’s thought leader – audio only.</a:t>
            </a:r>
            <a:endParaRPr lang="en-US" sz="1200">
              <a:solidFill>
                <a:srgbClr val="19203B"/>
              </a:solidFill>
              <a:effectLst/>
              <a:latin typeface="+mj-lt"/>
            </a:endParaRPr>
          </a:p>
          <a:p>
            <a:pPr>
              <a:lnSpc>
                <a:spcPct val="150000"/>
              </a:lnSpc>
            </a:pPr>
            <a:r>
              <a:rPr lang="en-US" sz="1200" b="1" i="0">
                <a:solidFill>
                  <a:srgbClr val="19203B"/>
                </a:solidFill>
                <a:effectLst/>
                <a:latin typeface="+mj-lt"/>
              </a:rPr>
              <a:t>Custom Video Podcas</a:t>
            </a:r>
            <a:r>
              <a:rPr lang="en-US" sz="1200" b="0" i="0">
                <a:solidFill>
                  <a:srgbClr val="19203B"/>
                </a:solidFill>
                <a:effectLst/>
                <a:latin typeface="+mj-lt"/>
              </a:rPr>
              <a:t>t – For even greater visibility, we’ll conduct a 15-minute video interview with your company spokesperson. The video becomes yours to post and share</a:t>
            </a:r>
            <a:r>
              <a:rPr lang="en-US" sz="1200">
                <a:solidFill>
                  <a:srgbClr val="19203B"/>
                </a:solidFill>
                <a:latin typeface="+mj-lt"/>
              </a:rPr>
              <a:t>.</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2" name="Picture 1" descr="A screen shot of a tablet&#10;&#10;Description automatically generated">
            <a:extLst>
              <a:ext uri="{FF2B5EF4-FFF2-40B4-BE49-F238E27FC236}">
                <a16:creationId xmlns:a16="http://schemas.microsoft.com/office/drawing/2014/main" id="{E41BA15F-F9BF-D4CE-727C-78B89F2964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4962" y="1385185"/>
            <a:ext cx="3900163" cy="4342662"/>
          </a:xfrm>
          <a:prstGeom prst="rect">
            <a:avLst/>
          </a:prstGeom>
        </p:spPr>
      </p:pic>
    </p:spTree>
    <p:extLst>
      <p:ext uri="{BB962C8B-B14F-4D97-AF65-F5344CB8AC3E}">
        <p14:creationId xmlns:p14="http://schemas.microsoft.com/office/powerpoint/2010/main" val="2081587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64498"/>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Sponsored Podcasts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84688" y="312491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dedicated project manager to coordinate your podcast sponsorship. </a:t>
            </a:r>
            <a:endParaRPr lang="en-US"/>
          </a:p>
          <a:p>
            <a:pPr marL="171450" indent="-171450">
              <a:lnSpc>
                <a:spcPct val="150000"/>
              </a:lnSpc>
              <a:buFont typeface="Arial" panose="020B0604020202020204" pitchFamily="34" charset="0"/>
              <a:buChar char="•"/>
            </a:pPr>
            <a:r>
              <a:rPr lang="en-US" sz="1200"/>
              <a:t>Website posting within our podcast section. </a:t>
            </a:r>
          </a:p>
          <a:p>
            <a:pPr marL="171450" indent="-171450">
              <a:lnSpc>
                <a:spcPct val="150000"/>
              </a:lnSpc>
              <a:buFont typeface="Arial" panose="020B0604020202020204" pitchFamily="34" charset="0"/>
              <a:buChar char="•"/>
            </a:pPr>
            <a:r>
              <a:rPr lang="en-US" sz="1200"/>
              <a:t>Podcast promotion in (2) newsletters. </a:t>
            </a:r>
          </a:p>
          <a:p>
            <a:pPr marL="171450" indent="-171450">
              <a:lnSpc>
                <a:spcPct val="150000"/>
              </a:lnSpc>
              <a:buFont typeface="Arial" panose="020B0604020202020204" pitchFamily="34" charset="0"/>
              <a:buChar char="•"/>
            </a:pPr>
            <a:r>
              <a:rPr lang="en-US" sz="1200"/>
              <a:t>(4) social promotions across all channels. </a:t>
            </a:r>
          </a:p>
          <a:p>
            <a:pPr marL="171450" indent="-171450">
              <a:lnSpc>
                <a:spcPct val="150000"/>
              </a:lnSpc>
              <a:buFont typeface="Arial" panose="020B0604020202020204" pitchFamily="34" charset="0"/>
              <a:buChar char="•"/>
            </a:pPr>
            <a:r>
              <a:rPr lang="en-US" sz="1200"/>
              <a:t>Broadcast rights to audio and video files. </a:t>
            </a:r>
          </a:p>
          <a:p>
            <a:pPr marL="171450" indent="-171450">
              <a:lnSpc>
                <a:spcPct val="150000"/>
              </a:lnSpc>
              <a:buFont typeface="Arial" panose="020B0604020202020204" pitchFamily="34" charset="0"/>
              <a:buChar char="•"/>
            </a:pPr>
            <a:r>
              <a:rPr lang="en-US" sz="1200"/>
              <a:t>Full set up and logistical support. </a:t>
            </a:r>
          </a:p>
          <a:p>
            <a:pPr marL="171450" indent="-171450">
              <a:lnSpc>
                <a:spcPct val="150000"/>
              </a:lnSpc>
              <a:buFont typeface="Arial" panose="020B0604020202020204" pitchFamily="34" charset="0"/>
              <a:buChar char="•"/>
            </a:pPr>
            <a:r>
              <a:rPr lang="en-US" sz="1200"/>
              <a:t>Podcasts posted on iTunes, Google, Stitcher, Amazon, and more.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Tree>
    <p:extLst>
      <p:ext uri="{BB962C8B-B14F-4D97-AF65-F5344CB8AC3E}">
        <p14:creationId xmlns:p14="http://schemas.microsoft.com/office/powerpoint/2010/main" val="3414037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09000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Sponsored Content</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633816" cy="606320"/>
          </a:xfrm>
          <a:prstGeom prst="rect">
            <a:avLst/>
          </a:prstGeom>
          <a:noFill/>
        </p:spPr>
        <p:txBody>
          <a:bodyPr wrap="square" rtlCol="0">
            <a:spAutoFit/>
          </a:bodyPr>
          <a:lstStyle/>
          <a:p>
            <a:pPr>
              <a:lnSpc>
                <a:spcPts val="2100"/>
              </a:lnSpc>
            </a:pPr>
            <a:r>
              <a:rPr lang="en-US" sz="1500" b="0" i="0">
                <a:solidFill>
                  <a:srgbClr val="19203B"/>
                </a:solidFill>
                <a:effectLst/>
              </a:rPr>
              <a:t>Provide a well-written article to share with our audience and we’ll post it along with our daily editorial content.</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302957" cy="888256"/>
          </a:xfrm>
          <a:prstGeom prst="rect">
            <a:avLst/>
          </a:prstGeom>
          <a:noFill/>
        </p:spPr>
        <p:txBody>
          <a:bodyPr wrap="square" rtlCol="0">
            <a:spAutoFit/>
          </a:bodyPr>
          <a:lstStyle/>
          <a:p>
            <a:pPr>
              <a:lnSpc>
                <a:spcPct val="150000"/>
              </a:lnSpc>
            </a:pPr>
            <a:r>
              <a:rPr lang="en-US" sz="1200" b="0" i="0">
                <a:solidFill>
                  <a:srgbClr val="19203B"/>
                </a:solidFill>
                <a:effectLst/>
              </a:rPr>
              <a:t>Your content, labeled as Sponsored Content, seamlessly integrates with editorial content on our websites. You provide the article and we promote the content to our audience of decision-makers. </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8" name="Picture 7" descr="A computer with a website on it&#10;&#10;Description automatically generated">
            <a:extLst>
              <a:ext uri="{FF2B5EF4-FFF2-40B4-BE49-F238E27FC236}">
                <a16:creationId xmlns:a16="http://schemas.microsoft.com/office/drawing/2014/main" id="{1D78CD71-088B-B6B6-ABC0-DC684D626B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80186" y="1629678"/>
            <a:ext cx="4143232" cy="3997040"/>
          </a:xfrm>
          <a:prstGeom prst="rect">
            <a:avLst/>
          </a:prstGeom>
        </p:spPr>
      </p:pic>
    </p:spTree>
    <p:extLst>
      <p:ext uri="{BB962C8B-B14F-4D97-AF65-F5344CB8AC3E}">
        <p14:creationId xmlns:p14="http://schemas.microsoft.com/office/powerpoint/2010/main" val="1311202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Sponsored Content</a:t>
            </a: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1840184"/>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Premium promotion of your article in our eMail newsletters. </a:t>
            </a:r>
            <a:endParaRPr lang="en-US"/>
          </a:p>
          <a:p>
            <a:pPr marL="171450" indent="-171450">
              <a:lnSpc>
                <a:spcPct val="150000"/>
              </a:lnSpc>
              <a:buFont typeface="Arial" panose="020B0604020202020204" pitchFamily="34" charset="0"/>
              <a:buChar char="•"/>
            </a:pPr>
            <a:r>
              <a:rPr lang="en-US" sz="1200"/>
              <a:t>Full-text of article on eSchoolNews.com or eCampusNews.com. </a:t>
            </a:r>
          </a:p>
          <a:p>
            <a:pPr marL="171450" indent="-171450">
              <a:lnSpc>
                <a:spcPct val="150000"/>
              </a:lnSpc>
              <a:buFont typeface="Arial" panose="020B0604020202020204" pitchFamily="34" charset="0"/>
              <a:buChar char="•"/>
            </a:pPr>
            <a:r>
              <a:rPr lang="en-US" sz="1200"/>
              <a:t>Social sharing tools included on your article. </a:t>
            </a:r>
          </a:p>
          <a:p>
            <a:pPr marL="171450" indent="-171450">
              <a:lnSpc>
                <a:spcPct val="150000"/>
              </a:lnSpc>
              <a:buFont typeface="Arial" panose="020B0604020202020204" pitchFamily="34" charset="0"/>
              <a:buChar char="•"/>
            </a:pPr>
            <a:r>
              <a:rPr lang="en-US" sz="1200"/>
              <a:t>Content displayed as editorial, but byline will state "Content Provided by Sponsor" to maintain transparency.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
        <p:nvSpPr>
          <p:cNvPr id="9" name="TextBox 8">
            <a:extLst>
              <a:ext uri="{FF2B5EF4-FFF2-40B4-BE49-F238E27FC236}">
                <a16:creationId xmlns:a16="http://schemas.microsoft.com/office/drawing/2014/main" id="{F9548DDC-FD20-4AA7-B2F3-08FDC4D986DC}"/>
              </a:ext>
            </a:extLst>
          </p:cNvPr>
          <p:cNvSpPr txBox="1"/>
          <p:nvPr/>
        </p:nvSpPr>
        <p:spPr>
          <a:xfrm>
            <a:off x="655985" y="2696887"/>
            <a:ext cx="66338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1678305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B3E96-DA65-5CDD-0C37-1A5B6CBE2BC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B0E0641-FE83-C5C8-3333-6DA29CF03892}"/>
              </a:ext>
            </a:extLst>
          </p:cNvPr>
          <p:cNvSpPr/>
          <p:nvPr/>
        </p:nvSpPr>
        <p:spPr>
          <a:xfrm>
            <a:off x="437321" y="1743250"/>
            <a:ext cx="10245193" cy="4232820"/>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942AE67-08D8-5A1F-F562-84F3E6781F03}"/>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06C72C03-1407-5910-6616-A3AFB38266A8}"/>
              </a:ext>
            </a:extLst>
          </p:cNvPr>
          <p:cNvSpPr txBox="1"/>
          <p:nvPr/>
        </p:nvSpPr>
        <p:spPr>
          <a:xfrm>
            <a:off x="641073" y="1934453"/>
            <a:ext cx="7116417" cy="584775"/>
          </a:xfrm>
          <a:prstGeom prst="rect">
            <a:avLst/>
          </a:prstGeom>
          <a:noFill/>
        </p:spPr>
        <p:txBody>
          <a:bodyPr wrap="square" rtlCol="0">
            <a:spAutoFit/>
          </a:bodyPr>
          <a:lstStyle/>
          <a:p>
            <a:r>
              <a:rPr lang="en-US" sz="3200" b="1" dirty="0">
                <a:solidFill>
                  <a:srgbClr val="253356"/>
                </a:solidFill>
                <a:latin typeface="Roboto" panose="02000000000000000000" pitchFamily="2" charset="0"/>
                <a:ea typeface="Roboto" panose="02000000000000000000" pitchFamily="2" charset="0"/>
              </a:rPr>
              <a:t>Edtech Video Spotlight</a:t>
            </a:r>
          </a:p>
        </p:txBody>
      </p:sp>
      <p:sp>
        <p:nvSpPr>
          <p:cNvPr id="5" name="TextBox 4">
            <a:extLst>
              <a:ext uri="{FF2B5EF4-FFF2-40B4-BE49-F238E27FC236}">
                <a16:creationId xmlns:a16="http://schemas.microsoft.com/office/drawing/2014/main" id="{F1862F49-3C5D-F4DC-4460-FBB7F63B291B}"/>
              </a:ext>
            </a:extLst>
          </p:cNvPr>
          <p:cNvSpPr txBox="1"/>
          <p:nvPr/>
        </p:nvSpPr>
        <p:spPr>
          <a:xfrm>
            <a:off x="655985" y="2560253"/>
            <a:ext cx="6633816" cy="337015"/>
          </a:xfrm>
          <a:prstGeom prst="rect">
            <a:avLst/>
          </a:prstGeom>
          <a:noFill/>
        </p:spPr>
        <p:txBody>
          <a:bodyPr wrap="square" rtlCol="0">
            <a:spAutoFit/>
          </a:bodyPr>
          <a:lstStyle/>
          <a:p>
            <a:pPr>
              <a:lnSpc>
                <a:spcPts val="2100"/>
              </a:lnSpc>
            </a:pPr>
            <a:r>
              <a:rPr lang="en-US" sz="1500" b="0" i="0" dirty="0">
                <a:solidFill>
                  <a:srgbClr val="19203B"/>
                </a:solidFill>
                <a:effectLst/>
              </a:rPr>
              <a:t>Showcase your Innovations and Boost Brand Awareness!</a:t>
            </a:r>
            <a:endParaRPr lang="en-US" sz="1500" dirty="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D91F0EE8-9D3A-860F-C199-3BD25E85EEE1}"/>
              </a:ext>
            </a:extLst>
          </p:cNvPr>
          <p:cNvSpPr txBox="1"/>
          <p:nvPr/>
        </p:nvSpPr>
        <p:spPr>
          <a:xfrm>
            <a:off x="655985" y="2972536"/>
            <a:ext cx="5883298" cy="2827249"/>
          </a:xfrm>
          <a:prstGeom prst="rect">
            <a:avLst/>
          </a:prstGeom>
          <a:noFill/>
        </p:spPr>
        <p:txBody>
          <a:bodyPr wrap="square" rtlCol="0">
            <a:spAutoFit/>
          </a:bodyPr>
          <a:lstStyle/>
          <a:p>
            <a:pPr>
              <a:lnSpc>
                <a:spcPct val="150000"/>
              </a:lnSpc>
            </a:pPr>
            <a:r>
              <a:rPr lang="en-US" sz="1200" b="0" i="0" dirty="0">
                <a:solidFill>
                  <a:srgbClr val="19203B"/>
                </a:solidFill>
                <a:effectLst/>
              </a:rPr>
              <a:t>An Edtech Video Spotlight interview conducted by our editorial team provides a powerful platform to communicate your company’s message directly to education technology decision-makers. We’ll interview your company spokesperson on the topic of your choice and produce a 3-5-minute professional video interview that will seamlessly integrate into the editorial content on the </a:t>
            </a:r>
            <a:r>
              <a:rPr lang="en-US" sz="1200" b="0" i="0" dirty="0" err="1">
                <a:solidFill>
                  <a:srgbClr val="19203B"/>
                </a:solidFill>
                <a:effectLst/>
              </a:rPr>
              <a:t>eSchool</a:t>
            </a:r>
            <a:r>
              <a:rPr lang="en-US" sz="1200" b="0" i="0" dirty="0">
                <a:solidFill>
                  <a:srgbClr val="19203B"/>
                </a:solidFill>
                <a:effectLst/>
              </a:rPr>
              <a:t> News or </a:t>
            </a:r>
            <a:r>
              <a:rPr lang="en-US" sz="1200" b="0" i="0" dirty="0" err="1">
                <a:solidFill>
                  <a:srgbClr val="19203B"/>
                </a:solidFill>
                <a:effectLst/>
              </a:rPr>
              <a:t>eCampus</a:t>
            </a:r>
            <a:r>
              <a:rPr lang="en-US" sz="1200" b="0" i="0" dirty="0">
                <a:solidFill>
                  <a:srgbClr val="19203B"/>
                </a:solidFill>
                <a:effectLst/>
              </a:rPr>
              <a:t> News websites. </a:t>
            </a:r>
          </a:p>
          <a:p>
            <a:pPr>
              <a:lnSpc>
                <a:spcPct val="150000"/>
              </a:lnSpc>
            </a:pPr>
            <a:endParaRPr lang="en-US" sz="1200" b="0" i="0" dirty="0">
              <a:solidFill>
                <a:srgbClr val="19203B"/>
              </a:solidFill>
              <a:effectLst/>
            </a:endParaRPr>
          </a:p>
          <a:p>
            <a:pPr>
              <a:lnSpc>
                <a:spcPct val="150000"/>
              </a:lnSpc>
            </a:pPr>
            <a:r>
              <a:rPr lang="en-US" sz="1200" b="0" i="0" dirty="0">
                <a:solidFill>
                  <a:srgbClr val="19203B"/>
                </a:solidFill>
                <a:effectLst/>
              </a:rPr>
              <a:t>Your Edtech Spotlight Video will be promoted across all marketing channels to ensure your company-driven message receives broad exposure to our education audience.</a:t>
            </a:r>
            <a:endParaRPr lang="en-US" sz="1200" dirty="0">
              <a:solidFill>
                <a:srgbClr val="19203B"/>
              </a:solidFill>
              <a:effectLst/>
              <a:latin typeface="+mj-lt"/>
            </a:endParaRPr>
          </a:p>
        </p:txBody>
      </p:sp>
      <p:pic>
        <p:nvPicPr>
          <p:cNvPr id="9" name="Picture 8" descr="A group of men on a computer&#10;&#10;AI-generated content may be incorrect.">
            <a:extLst>
              <a:ext uri="{FF2B5EF4-FFF2-40B4-BE49-F238E27FC236}">
                <a16:creationId xmlns:a16="http://schemas.microsoft.com/office/drawing/2014/main" id="{504CF7BB-EE31-93D0-1178-9D5097BEE257}"/>
              </a:ext>
            </a:extLst>
          </p:cNvPr>
          <p:cNvPicPr>
            <a:picLocks noChangeAspect="1"/>
          </p:cNvPicPr>
          <p:nvPr/>
        </p:nvPicPr>
        <p:blipFill>
          <a:blip r:embed="rId2"/>
          <a:stretch>
            <a:fillRect/>
          </a:stretch>
        </p:blipFill>
        <p:spPr>
          <a:xfrm>
            <a:off x="6718854" y="3179884"/>
            <a:ext cx="4762145" cy="2513354"/>
          </a:xfrm>
          <a:prstGeom prst="rect">
            <a:avLst/>
          </a:prstGeom>
        </p:spPr>
      </p:pic>
      <p:pic>
        <p:nvPicPr>
          <p:cNvPr id="12" name="Picture 11" descr="A person smiling and pointing to the side&#10;&#10;AI-generated content may be incorrect.">
            <a:extLst>
              <a:ext uri="{FF2B5EF4-FFF2-40B4-BE49-F238E27FC236}">
                <a16:creationId xmlns:a16="http://schemas.microsoft.com/office/drawing/2014/main" id="{960706F5-679D-33F2-7E7C-0B2F599A0DF9}"/>
              </a:ext>
            </a:extLst>
          </p:cNvPr>
          <p:cNvPicPr>
            <a:picLocks noChangeAspect="1"/>
          </p:cNvPicPr>
          <p:nvPr/>
        </p:nvPicPr>
        <p:blipFill>
          <a:blip r:embed="rId3"/>
          <a:stretch>
            <a:fillRect/>
          </a:stretch>
        </p:blipFill>
        <p:spPr>
          <a:xfrm>
            <a:off x="6474372" y="1983774"/>
            <a:ext cx="2779196" cy="1819712"/>
          </a:xfrm>
          <a:prstGeom prst="rect">
            <a:avLst/>
          </a:prstGeom>
        </p:spPr>
      </p:pic>
    </p:spTree>
    <p:extLst>
      <p:ext uri="{BB962C8B-B14F-4D97-AF65-F5344CB8AC3E}">
        <p14:creationId xmlns:p14="http://schemas.microsoft.com/office/powerpoint/2010/main" val="1060204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F1AB8-EAFE-52A0-9081-89B13749267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1A4D29-78AE-F84B-3A64-F3F26AF6C592}"/>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0484077-7126-14CC-BEE8-32E004AC565C}"/>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dirty="0">
                <a:solidFill>
                  <a:srgbClr val="253356"/>
                </a:solidFill>
                <a:latin typeface="Roboto" panose="02000000000000000000" pitchFamily="2" charset="0"/>
                <a:ea typeface="Roboto" panose="02000000000000000000" pitchFamily="2" charset="0"/>
              </a:rPr>
              <a:t>Edtech Video Spotlight</a:t>
            </a:r>
          </a:p>
        </p:txBody>
      </p:sp>
      <p:sp>
        <p:nvSpPr>
          <p:cNvPr id="6" name="TextBox 5">
            <a:extLst>
              <a:ext uri="{FF2B5EF4-FFF2-40B4-BE49-F238E27FC236}">
                <a16:creationId xmlns:a16="http://schemas.microsoft.com/office/drawing/2014/main" id="{ABE66162-2868-2AD8-C7E5-98C8B63C10A8}"/>
              </a:ext>
            </a:extLst>
          </p:cNvPr>
          <p:cNvSpPr txBox="1"/>
          <p:nvPr/>
        </p:nvSpPr>
        <p:spPr>
          <a:xfrm>
            <a:off x="655984" y="3248302"/>
            <a:ext cx="7327036" cy="1719253"/>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dirty="0">
                <a:latin typeface="+mj-lt"/>
              </a:rPr>
              <a:t>A dedicated project manager to coordinate your video interview</a:t>
            </a:r>
          </a:p>
          <a:p>
            <a:pPr marL="171450" indent="-171450">
              <a:lnSpc>
                <a:spcPct val="150000"/>
              </a:lnSpc>
              <a:buFont typeface="Arial" panose="020B0604020202020204" pitchFamily="34" charset="0"/>
              <a:buChar char="•"/>
            </a:pPr>
            <a:r>
              <a:rPr lang="en-US" sz="1200" dirty="0">
                <a:latin typeface="+mj-lt"/>
              </a:rPr>
              <a:t>Website posting within the Innovation Insights section</a:t>
            </a:r>
          </a:p>
          <a:p>
            <a:pPr marL="171450" indent="-171450">
              <a:lnSpc>
                <a:spcPct val="150000"/>
              </a:lnSpc>
              <a:buFont typeface="Arial" panose="020B0604020202020204" pitchFamily="34" charset="0"/>
              <a:buChar char="•"/>
            </a:pPr>
            <a:r>
              <a:rPr lang="en-US" sz="1200" dirty="0">
                <a:latin typeface="+mj-lt"/>
              </a:rPr>
              <a:t>Video promotion in (2) newsletters</a:t>
            </a:r>
          </a:p>
          <a:p>
            <a:pPr marL="171450" indent="-171450">
              <a:lnSpc>
                <a:spcPct val="150000"/>
              </a:lnSpc>
              <a:buFont typeface="Arial" panose="020B0604020202020204" pitchFamily="34" charset="0"/>
              <a:buChar char="•"/>
            </a:pPr>
            <a:r>
              <a:rPr lang="en-US" sz="1200" dirty="0">
                <a:latin typeface="+mj-lt"/>
              </a:rPr>
              <a:t>(4) social promotions across all channels</a:t>
            </a:r>
          </a:p>
          <a:p>
            <a:pPr marL="171450" indent="-171450">
              <a:lnSpc>
                <a:spcPct val="150000"/>
              </a:lnSpc>
              <a:buFont typeface="Arial" panose="020B0604020202020204" pitchFamily="34" charset="0"/>
              <a:buChar char="•"/>
            </a:pPr>
            <a:r>
              <a:rPr lang="en-US" sz="1200" dirty="0">
                <a:latin typeface="+mj-lt"/>
              </a:rPr>
              <a:t>Broadcast rights to audio and video files</a:t>
            </a:r>
          </a:p>
          <a:p>
            <a:pPr marL="171450" indent="-171450">
              <a:lnSpc>
                <a:spcPct val="150000"/>
              </a:lnSpc>
              <a:buFont typeface="Arial" panose="020B0604020202020204" pitchFamily="34" charset="0"/>
              <a:buChar char="•"/>
            </a:pPr>
            <a:r>
              <a:rPr lang="en-US" sz="1200" dirty="0">
                <a:latin typeface="+mj-lt"/>
              </a:rPr>
              <a:t>Full set up and logistical support</a:t>
            </a:r>
            <a:endParaRPr lang="en-US" dirty="0"/>
          </a:p>
        </p:txBody>
      </p:sp>
      <p:sp>
        <p:nvSpPr>
          <p:cNvPr id="10" name="TextBox 9">
            <a:extLst>
              <a:ext uri="{FF2B5EF4-FFF2-40B4-BE49-F238E27FC236}">
                <a16:creationId xmlns:a16="http://schemas.microsoft.com/office/drawing/2014/main" id="{6893D6B3-0690-510A-AE5D-17E277C65044}"/>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
        <p:nvSpPr>
          <p:cNvPr id="9" name="TextBox 8">
            <a:extLst>
              <a:ext uri="{FF2B5EF4-FFF2-40B4-BE49-F238E27FC236}">
                <a16:creationId xmlns:a16="http://schemas.microsoft.com/office/drawing/2014/main" id="{A6385DF7-39ED-2759-511F-7040E1466EAB}"/>
              </a:ext>
            </a:extLst>
          </p:cNvPr>
          <p:cNvSpPr txBox="1"/>
          <p:nvPr/>
        </p:nvSpPr>
        <p:spPr>
          <a:xfrm>
            <a:off x="655985" y="2696887"/>
            <a:ext cx="66338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2698201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1048218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CUSTOM CONTENT CREATION</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9052220"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develop compelling, impactful content to showcase your solutions.</a:t>
            </a:r>
          </a:p>
        </p:txBody>
      </p:sp>
    </p:spTree>
    <p:extLst>
      <p:ext uri="{BB962C8B-B14F-4D97-AF65-F5344CB8AC3E}">
        <p14:creationId xmlns:p14="http://schemas.microsoft.com/office/powerpoint/2010/main" val="917234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748607" y="1673158"/>
            <a:ext cx="7247529" cy="1476024"/>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432139" y="1073239"/>
            <a:ext cx="6286715" cy="446276"/>
          </a:xfrm>
          <a:prstGeom prst="rect">
            <a:avLst/>
          </a:prstGeom>
          <a:noFill/>
        </p:spPr>
        <p:txBody>
          <a:bodyPr wrap="square" rtlCol="0">
            <a:spAutoFit/>
          </a:bodyPr>
          <a:lstStyle/>
          <a:p>
            <a:r>
              <a:rPr lang="en-US" sz="2300" b="1" spc="100">
                <a:solidFill>
                  <a:schemeClr val="bg1"/>
                </a:solidFill>
                <a:latin typeface="Roboto" panose="02000000000000000000" pitchFamily="2" charset="0"/>
                <a:ea typeface="Roboto" panose="02000000000000000000" pitchFamily="2" charset="0"/>
              </a:rPr>
              <a:t>eSchool News Audience Profile</a:t>
            </a:r>
          </a:p>
        </p:txBody>
      </p:sp>
      <p:sp>
        <p:nvSpPr>
          <p:cNvPr id="4" name="TextBox 3">
            <a:extLst>
              <a:ext uri="{FF2B5EF4-FFF2-40B4-BE49-F238E27FC236}">
                <a16:creationId xmlns:a16="http://schemas.microsoft.com/office/drawing/2014/main" id="{A8FE5FC3-C3DA-7F47-959A-4D591FD6DEC4}"/>
              </a:ext>
            </a:extLst>
          </p:cNvPr>
          <p:cNvSpPr txBox="1"/>
          <p:nvPr/>
        </p:nvSpPr>
        <p:spPr>
          <a:xfrm>
            <a:off x="874534" y="1710713"/>
            <a:ext cx="7116417"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54% </a:t>
            </a:r>
            <a:r>
              <a:rPr lang="en-US" sz="1900" b="1">
                <a:solidFill>
                  <a:srgbClr val="253356"/>
                </a:solidFill>
                <a:latin typeface="Roboto" panose="02000000000000000000" pitchFamily="2" charset="0"/>
                <a:ea typeface="Roboto" panose="02000000000000000000" pitchFamily="2" charset="0"/>
              </a:rPr>
              <a:t>Senior/Executive Management</a:t>
            </a:r>
          </a:p>
        </p:txBody>
      </p:sp>
      <p:sp>
        <p:nvSpPr>
          <p:cNvPr id="6" name="TextBox 5">
            <a:extLst>
              <a:ext uri="{FF2B5EF4-FFF2-40B4-BE49-F238E27FC236}">
                <a16:creationId xmlns:a16="http://schemas.microsoft.com/office/drawing/2014/main" id="{F8F842C3-9EDA-6840-AEBA-0681953EFF8A}"/>
              </a:ext>
            </a:extLst>
          </p:cNvPr>
          <p:cNvSpPr txBox="1"/>
          <p:nvPr/>
        </p:nvSpPr>
        <p:spPr>
          <a:xfrm>
            <a:off x="889445" y="2055830"/>
            <a:ext cx="7028867" cy="1034450"/>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Superintendent, Assistant Superintendent, Deputy Superintendent, Associate Superintendent, </a:t>
            </a:r>
          </a:p>
          <a:p>
            <a:pPr>
              <a:lnSpc>
                <a:spcPts val="1500"/>
              </a:lnSpc>
            </a:pPr>
            <a:r>
              <a:rPr lang="en-US" sz="1000">
                <a:ea typeface="Roboto" panose="02000000000000000000" pitchFamily="2" charset="0"/>
              </a:rPr>
              <a:t>Regional Superintendent, Education Service Agency Director, Education Department Official, Principal, </a:t>
            </a:r>
          </a:p>
          <a:p>
            <a:pPr>
              <a:lnSpc>
                <a:spcPts val="1500"/>
              </a:lnSpc>
            </a:pPr>
            <a:r>
              <a:rPr lang="en-US" sz="1000">
                <a:ea typeface="Roboto" panose="02000000000000000000" pitchFamily="2" charset="0"/>
              </a:rPr>
              <a:t>Assistant Principal, Federal/State Program Director, State School Officer, Federal Official, District Administrator, Safety/Security Director, School Board Member, Governor’s Office Staff, Legislative Staff Member, </a:t>
            </a:r>
          </a:p>
          <a:p>
            <a:pPr>
              <a:lnSpc>
                <a:spcPts val="1500"/>
              </a:lnSpc>
            </a:pPr>
            <a:r>
              <a:rPr lang="en-US" sz="1000">
                <a:ea typeface="Roboto" panose="02000000000000000000" pitchFamily="2" charset="0"/>
              </a:rPr>
              <a:t>School Business Official/Purchasing, Facilities Management, College/University Official and More.</a:t>
            </a:r>
          </a:p>
        </p:txBody>
      </p:sp>
      <p:sp>
        <p:nvSpPr>
          <p:cNvPr id="10" name="TextBox 9">
            <a:extLst>
              <a:ext uri="{FF2B5EF4-FFF2-40B4-BE49-F238E27FC236}">
                <a16:creationId xmlns:a16="http://schemas.microsoft.com/office/drawing/2014/main" id="{B159AB96-1418-504A-8491-247C236CB150}"/>
              </a:ext>
            </a:extLst>
          </p:cNvPr>
          <p:cNvSpPr txBox="1"/>
          <p:nvPr/>
        </p:nvSpPr>
        <p:spPr>
          <a:xfrm>
            <a:off x="8569077" y="1280611"/>
            <a:ext cx="2848867" cy="1046440"/>
          </a:xfrm>
          <a:prstGeom prst="rect">
            <a:avLst/>
          </a:prstGeom>
          <a:noFill/>
        </p:spPr>
        <p:txBody>
          <a:bodyPr wrap="square" rtlCol="0">
            <a:spAutoFit/>
          </a:bodyPr>
          <a:lstStyle/>
          <a:p>
            <a:pPr algn="ctr"/>
            <a:r>
              <a:rPr lang="en-US" sz="4000" b="1">
                <a:solidFill>
                  <a:schemeClr val="bg1"/>
                </a:solidFill>
                <a:latin typeface="Roboto" panose="02000000000000000000" pitchFamily="2" charset="0"/>
                <a:ea typeface="Roboto" panose="02000000000000000000" pitchFamily="2" charset="0"/>
              </a:rPr>
              <a:t>450,000+</a:t>
            </a:r>
          </a:p>
          <a:p>
            <a:pPr algn="ctr"/>
            <a:r>
              <a:rPr lang="en-US" sz="2000">
                <a:solidFill>
                  <a:schemeClr val="bg2">
                    <a:lumMod val="90000"/>
                  </a:schemeClr>
                </a:solidFill>
                <a:latin typeface="+mj-lt"/>
                <a:ea typeface="Roboto" panose="02000000000000000000" pitchFamily="2" charset="0"/>
              </a:rPr>
              <a:t>Total Reach*</a:t>
            </a:r>
          </a:p>
        </p:txBody>
      </p:sp>
      <p:sp>
        <p:nvSpPr>
          <p:cNvPr id="12" name="TextBox 11">
            <a:extLst>
              <a:ext uri="{FF2B5EF4-FFF2-40B4-BE49-F238E27FC236}">
                <a16:creationId xmlns:a16="http://schemas.microsoft.com/office/drawing/2014/main" id="{DCAF9CC7-04BD-A94F-AC28-3AEBB98A0F40}"/>
              </a:ext>
            </a:extLst>
          </p:cNvPr>
          <p:cNvSpPr txBox="1"/>
          <p:nvPr/>
        </p:nvSpPr>
        <p:spPr>
          <a:xfrm>
            <a:off x="8511705" y="5535037"/>
            <a:ext cx="3317132" cy="276999"/>
          </a:xfrm>
          <a:prstGeom prst="rect">
            <a:avLst/>
          </a:prstGeom>
          <a:noFill/>
        </p:spPr>
        <p:txBody>
          <a:bodyPr wrap="square" rtlCol="0">
            <a:spAutoFit/>
          </a:bodyPr>
          <a:lstStyle/>
          <a:p>
            <a:pPr algn="r"/>
            <a:r>
              <a:rPr lang="en-US" sz="1200">
                <a:solidFill>
                  <a:schemeClr val="bg2">
                    <a:lumMod val="90000"/>
                  </a:schemeClr>
                </a:solidFill>
                <a:effectLst/>
                <a:latin typeface="Roboto" panose="02000000000000000000" pitchFamily="2" charset="0"/>
              </a:rPr>
              <a:t>*Google Analytics September 2024</a:t>
            </a:r>
          </a:p>
        </p:txBody>
      </p:sp>
      <p:sp>
        <p:nvSpPr>
          <p:cNvPr id="13" name="Rectangle 12">
            <a:extLst>
              <a:ext uri="{FF2B5EF4-FFF2-40B4-BE49-F238E27FC236}">
                <a16:creationId xmlns:a16="http://schemas.microsoft.com/office/drawing/2014/main" id="{731E01F1-BD6D-1A4D-B9F4-FA9DA2EBF8CE}"/>
              </a:ext>
            </a:extLst>
          </p:cNvPr>
          <p:cNvSpPr/>
          <p:nvPr/>
        </p:nvSpPr>
        <p:spPr>
          <a:xfrm>
            <a:off x="748607" y="3331348"/>
            <a:ext cx="7247529" cy="929364"/>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32ADA8A-8DAE-B748-B7D9-370686509EBC}"/>
              </a:ext>
            </a:extLst>
          </p:cNvPr>
          <p:cNvSpPr txBox="1"/>
          <p:nvPr/>
        </p:nvSpPr>
        <p:spPr>
          <a:xfrm>
            <a:off x="874534" y="3368903"/>
            <a:ext cx="7116417"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23% </a:t>
            </a:r>
            <a:r>
              <a:rPr lang="en-US" sz="1900" b="1">
                <a:solidFill>
                  <a:srgbClr val="253356"/>
                </a:solidFill>
                <a:latin typeface="Roboto" panose="02000000000000000000" pitchFamily="2" charset="0"/>
                <a:ea typeface="Roboto" panose="02000000000000000000" pitchFamily="2" charset="0"/>
              </a:rPr>
              <a:t>IT/Technology Management &amp; Library Media</a:t>
            </a:r>
          </a:p>
        </p:txBody>
      </p:sp>
      <p:sp>
        <p:nvSpPr>
          <p:cNvPr id="15" name="TextBox 14">
            <a:extLst>
              <a:ext uri="{FF2B5EF4-FFF2-40B4-BE49-F238E27FC236}">
                <a16:creationId xmlns:a16="http://schemas.microsoft.com/office/drawing/2014/main" id="{2233D3AF-50B9-F945-882E-36F503908F2A}"/>
              </a:ext>
            </a:extLst>
          </p:cNvPr>
          <p:cNvSpPr txBox="1"/>
          <p:nvPr/>
        </p:nvSpPr>
        <p:spPr>
          <a:xfrm>
            <a:off x="889445" y="3714020"/>
            <a:ext cx="7028867" cy="457369"/>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CIO/CTO, IT Director, Instructional Technology Director, MIS Director, Network Administrator, Library Services Director, Librarian/Media Specialist, Technology Coordinator, Technology Director and More.</a:t>
            </a:r>
          </a:p>
        </p:txBody>
      </p:sp>
      <p:sp>
        <p:nvSpPr>
          <p:cNvPr id="16" name="Rectangle 15">
            <a:extLst>
              <a:ext uri="{FF2B5EF4-FFF2-40B4-BE49-F238E27FC236}">
                <a16:creationId xmlns:a16="http://schemas.microsoft.com/office/drawing/2014/main" id="{2CF5FB3C-D84B-DF4F-865A-575C4C81B1DA}"/>
              </a:ext>
            </a:extLst>
          </p:cNvPr>
          <p:cNvSpPr/>
          <p:nvPr/>
        </p:nvSpPr>
        <p:spPr>
          <a:xfrm>
            <a:off x="743424" y="4452610"/>
            <a:ext cx="7247529" cy="1257526"/>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D890835-4DD1-BE41-A5CE-03CEE00505EF}"/>
              </a:ext>
            </a:extLst>
          </p:cNvPr>
          <p:cNvSpPr txBox="1"/>
          <p:nvPr/>
        </p:nvSpPr>
        <p:spPr>
          <a:xfrm>
            <a:off x="869351" y="4481794"/>
            <a:ext cx="7116417"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22% </a:t>
            </a:r>
            <a:r>
              <a:rPr lang="en-US" sz="1900" b="1">
                <a:solidFill>
                  <a:srgbClr val="253356"/>
                </a:solidFill>
                <a:latin typeface="Roboto" panose="02000000000000000000" pitchFamily="2" charset="0"/>
                <a:ea typeface="Roboto" panose="02000000000000000000" pitchFamily="2" charset="0"/>
              </a:rPr>
              <a:t>Curriculum &amp; Academic Management</a:t>
            </a:r>
          </a:p>
        </p:txBody>
      </p:sp>
      <p:sp>
        <p:nvSpPr>
          <p:cNvPr id="18" name="TextBox 17">
            <a:extLst>
              <a:ext uri="{FF2B5EF4-FFF2-40B4-BE49-F238E27FC236}">
                <a16:creationId xmlns:a16="http://schemas.microsoft.com/office/drawing/2014/main" id="{95A9D9C2-1123-C245-B800-5E385ABAE37E}"/>
              </a:ext>
            </a:extLst>
          </p:cNvPr>
          <p:cNvSpPr txBox="1"/>
          <p:nvPr/>
        </p:nvSpPr>
        <p:spPr>
          <a:xfrm>
            <a:off x="874534" y="4826911"/>
            <a:ext cx="7028867" cy="842090"/>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Curriculum Director, Subject Area Supervisors &amp; Instructors for Mathematics, Reading, Science, English/Language Arts, Social Studies, Languages, Trades, Business, Special Education Director, Directors/Coordinators of Gifted, Special Education, Vocational Education, Professional Development, </a:t>
            </a:r>
          </a:p>
          <a:p>
            <a:pPr>
              <a:lnSpc>
                <a:spcPts val="1500"/>
              </a:lnSpc>
            </a:pPr>
            <a:r>
              <a:rPr lang="en-US" sz="1000">
                <a:ea typeface="Roboto" panose="02000000000000000000" pitchFamily="2" charset="0"/>
              </a:rPr>
              <a:t>Director of Guidance and More.</a:t>
            </a:r>
          </a:p>
        </p:txBody>
      </p:sp>
      <p:sp>
        <p:nvSpPr>
          <p:cNvPr id="19" name="Rectangle 18">
            <a:extLst>
              <a:ext uri="{FF2B5EF4-FFF2-40B4-BE49-F238E27FC236}">
                <a16:creationId xmlns:a16="http://schemas.microsoft.com/office/drawing/2014/main" id="{A0BFB684-4D7F-3342-8A81-C2270E61842D}"/>
              </a:ext>
            </a:extLst>
          </p:cNvPr>
          <p:cNvSpPr/>
          <p:nvPr/>
        </p:nvSpPr>
        <p:spPr>
          <a:xfrm>
            <a:off x="743424" y="5881328"/>
            <a:ext cx="7247529" cy="500018"/>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14FD52D-5421-B541-88AA-D1392376A9B3}"/>
              </a:ext>
            </a:extLst>
          </p:cNvPr>
          <p:cNvSpPr txBox="1"/>
          <p:nvPr/>
        </p:nvSpPr>
        <p:spPr>
          <a:xfrm>
            <a:off x="869351" y="5929967"/>
            <a:ext cx="7126785"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1% </a:t>
            </a:r>
            <a:r>
              <a:rPr lang="en-US" sz="1900" b="1">
                <a:solidFill>
                  <a:srgbClr val="253356"/>
                </a:solidFill>
                <a:latin typeface="Roboto" panose="02000000000000000000" pitchFamily="2" charset="0"/>
                <a:ea typeface="Roboto" panose="02000000000000000000" pitchFamily="2" charset="0"/>
              </a:rPr>
              <a:t>Consultants, Vendors &amp; Others Allied to the Edtech Industry</a:t>
            </a:r>
          </a:p>
        </p:txBody>
      </p:sp>
      <p:pic>
        <p:nvPicPr>
          <p:cNvPr id="5" name="Picture 4" descr="A pie chart of a company&#10;&#10;Description automatically generated with medium confidence">
            <a:extLst>
              <a:ext uri="{FF2B5EF4-FFF2-40B4-BE49-F238E27FC236}">
                <a16:creationId xmlns:a16="http://schemas.microsoft.com/office/drawing/2014/main" id="{994968CE-07F4-7844-BCC3-D6E96328FAF6}"/>
              </a:ext>
            </a:extLst>
          </p:cNvPr>
          <p:cNvPicPr>
            <a:picLocks noChangeAspect="1"/>
          </p:cNvPicPr>
          <p:nvPr/>
        </p:nvPicPr>
        <p:blipFill>
          <a:blip r:embed="rId2"/>
          <a:stretch>
            <a:fillRect/>
          </a:stretch>
        </p:blipFill>
        <p:spPr>
          <a:xfrm>
            <a:off x="8657408" y="2459420"/>
            <a:ext cx="2877326" cy="2877326"/>
          </a:xfrm>
          <a:prstGeom prst="rect">
            <a:avLst/>
          </a:prstGeom>
        </p:spPr>
      </p:pic>
    </p:spTree>
    <p:extLst>
      <p:ext uri="{BB962C8B-B14F-4D97-AF65-F5344CB8AC3E}">
        <p14:creationId xmlns:p14="http://schemas.microsoft.com/office/powerpoint/2010/main" val="114299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493768"/>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White Papers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Generate qualified sales leads with a unique and compelling white paper that showcases your company’s innovations and solutions.</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7281517" cy="1165255"/>
          </a:xfrm>
          <a:prstGeom prst="rect">
            <a:avLst/>
          </a:prstGeom>
          <a:noFill/>
        </p:spPr>
        <p:txBody>
          <a:bodyPr wrap="square" rtlCol="0">
            <a:spAutoFit/>
          </a:bodyPr>
          <a:lstStyle/>
          <a:p>
            <a:pPr>
              <a:lnSpc>
                <a:spcPct val="150000"/>
              </a:lnSpc>
            </a:pPr>
            <a:r>
              <a:rPr lang="en-US" sz="1200" b="0" i="0">
                <a:solidFill>
                  <a:srgbClr val="19203B"/>
                </a:solidFill>
                <a:effectLst/>
              </a:rPr>
              <a:t>Let the eSchool Media expert editorial team create a unique and strategic content marketing piece. This custom white paper will be co-branded featuring your company profile and logo. Your custom white paper will then be hosted on the eSchool News or eCampus News website and promoted via a strategic marketing campaign to generate qualified leads.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2" name="Picture 1" descr="A young child using a computer&#10;&#10;Description automatically generated">
            <a:extLst>
              <a:ext uri="{FF2B5EF4-FFF2-40B4-BE49-F238E27FC236}">
                <a16:creationId xmlns:a16="http://schemas.microsoft.com/office/drawing/2014/main" id="{B45205AB-6A91-D587-91ED-DBDCCD9882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06710" y="1401508"/>
            <a:ext cx="3033417" cy="4291651"/>
          </a:xfrm>
          <a:prstGeom prst="rect">
            <a:avLst/>
          </a:prstGeom>
        </p:spPr>
      </p:pic>
    </p:spTree>
    <p:extLst>
      <p:ext uri="{BB962C8B-B14F-4D97-AF65-F5344CB8AC3E}">
        <p14:creationId xmlns:p14="http://schemas.microsoft.com/office/powerpoint/2010/main" val="1793461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White Papers</a:t>
            </a: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A final PDF of your white paper for your use. </a:t>
            </a:r>
          </a:p>
          <a:p>
            <a:pPr marL="171450" indent="-171450">
              <a:lnSpc>
                <a:spcPct val="150000"/>
              </a:lnSpc>
              <a:buFont typeface="Arial" panose="020B0604020202020204" pitchFamily="34" charset="0"/>
              <a:buChar char="•"/>
            </a:pPr>
            <a:r>
              <a:rPr lang="en-US" sz="1200"/>
              <a:t>Placement of your white paper on our website(s) for instant download.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2138071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9876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Case Studies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Generate qualified sales leads with a customer case study that spotlights your solutions.</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7281517" cy="1165255"/>
          </a:xfrm>
          <a:prstGeom prst="rect">
            <a:avLst/>
          </a:prstGeom>
          <a:noFill/>
        </p:spPr>
        <p:txBody>
          <a:bodyPr wrap="square" rtlCol="0">
            <a:spAutoFit/>
          </a:bodyPr>
          <a:lstStyle/>
          <a:p>
            <a:pPr>
              <a:lnSpc>
                <a:spcPct val="150000"/>
              </a:lnSpc>
            </a:pPr>
            <a:r>
              <a:rPr lang="en-US" sz="1200" b="0" i="0">
                <a:solidFill>
                  <a:srgbClr val="19203B"/>
                </a:solidFill>
                <a:effectLst/>
              </a:rPr>
              <a:t>Our editorial team will collaborate with you and your edtech customers to develop a brief strategic content marketing piece to help boost awareness and spread your product messaging to technology decision-makers. This success story will highlight your product and showcase the successful impact in education.</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screen shot of a computer&#10;&#10;Description automatically generated">
            <a:extLst>
              <a:ext uri="{FF2B5EF4-FFF2-40B4-BE49-F238E27FC236}">
                <a16:creationId xmlns:a16="http://schemas.microsoft.com/office/drawing/2014/main" id="{8E95D947-8374-602C-61D8-14DE8388F7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32748" y="1411816"/>
            <a:ext cx="2986762" cy="4278602"/>
          </a:xfrm>
          <a:prstGeom prst="rect">
            <a:avLst/>
          </a:prstGeom>
        </p:spPr>
      </p:pic>
    </p:spTree>
    <p:extLst>
      <p:ext uri="{BB962C8B-B14F-4D97-AF65-F5344CB8AC3E}">
        <p14:creationId xmlns:p14="http://schemas.microsoft.com/office/powerpoint/2010/main" val="3657828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Case Studies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a:t>
            </a:r>
          </a:p>
          <a:p>
            <a:pPr marL="171450" indent="-171450">
              <a:lnSpc>
                <a:spcPct val="150000"/>
              </a:lnSpc>
              <a:buFont typeface="Arial" panose="020B0604020202020204" pitchFamily="34" charset="0"/>
              <a:buChar char="•"/>
            </a:pPr>
            <a:r>
              <a:rPr lang="en-US" sz="1200"/>
              <a:t>Up to 1,000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A final PDF of your case study for your use. </a:t>
            </a:r>
          </a:p>
          <a:p>
            <a:pPr marL="171450" indent="-171450">
              <a:lnSpc>
                <a:spcPct val="150000"/>
              </a:lnSpc>
              <a:buFont typeface="Arial" panose="020B0604020202020204" pitchFamily="34" charset="0"/>
              <a:buChar char="•"/>
            </a:pPr>
            <a:r>
              <a:rPr lang="en-US" sz="1200"/>
              <a:t>Placement of your case study on our website(s) for instant download.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998218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2" y="1743250"/>
            <a:ext cx="9668580" cy="388565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lIns="91440" tIns="45720" rIns="91440" bIns="45720" rtlCol="0" anchor="t">
            <a:spAutoFit/>
          </a:bodyPr>
          <a:lstStyle/>
          <a:p>
            <a:r>
              <a:rPr lang="en-US" sz="3200" b="1" err="1">
                <a:solidFill>
                  <a:srgbClr val="253356"/>
                </a:solidFill>
                <a:latin typeface="Roboto"/>
                <a:ea typeface="Roboto"/>
                <a:cs typeface="Roboto"/>
              </a:rPr>
              <a:t>Ebook</a:t>
            </a:r>
            <a:endParaRPr lang="en-US" sz="3200" b="1" err="1">
              <a:solidFill>
                <a:srgbClr val="253356"/>
              </a:solidFill>
              <a:latin typeface="Roboto" panose="02000000000000000000" pitchFamily="2" charset="0"/>
              <a:ea typeface="Roboto" panose="02000000000000000000" pitchFamily="2" charset="0"/>
              <a:cs typeface="Roboto"/>
            </a:endParaRP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096000" cy="875624"/>
          </a:xfrm>
          <a:prstGeom prst="rect">
            <a:avLst/>
          </a:prstGeom>
          <a:noFill/>
        </p:spPr>
        <p:txBody>
          <a:bodyPr wrap="square" rtlCol="0">
            <a:spAutoFit/>
          </a:bodyPr>
          <a:lstStyle/>
          <a:p>
            <a:pPr>
              <a:lnSpc>
                <a:spcPts val="2100"/>
              </a:lnSpc>
            </a:pPr>
            <a:r>
              <a:rPr lang="en-US" sz="1500" b="0" i="0">
                <a:solidFill>
                  <a:srgbClr val="19203B"/>
                </a:solidFill>
                <a:effectLst/>
              </a:rPr>
              <a:t>Generate qualified leads as our editorial team puts together a unique and compelling message surrounding your technology innovations and solutions.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41073" y="3802267"/>
            <a:ext cx="6062871" cy="1442254"/>
          </a:xfrm>
          <a:prstGeom prst="rect">
            <a:avLst/>
          </a:prstGeom>
          <a:noFill/>
        </p:spPr>
        <p:txBody>
          <a:bodyPr wrap="square" rtlCol="0">
            <a:spAutoFit/>
          </a:bodyPr>
          <a:lstStyle/>
          <a:p>
            <a:pPr>
              <a:lnSpc>
                <a:spcPct val="150000"/>
              </a:lnSpc>
            </a:pPr>
            <a:r>
              <a:rPr lang="en-US" sz="1200" b="0" i="0">
                <a:solidFill>
                  <a:srgbClr val="19203B"/>
                </a:solidFill>
                <a:effectLst/>
              </a:rPr>
              <a:t>Let the eSchool Media expert editorial team create a unique and strategic content marketing piece. This custom Ebook will be co-branded featuring your company profile and logo. Your custom Ebook will then be hosted on the eSchool News or eCampus News website and promoted via a strategic marketing campaign to generate qualified leads.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0" name="Picture 9" descr="A group of children raising their hands&#10;&#10;Description automatically generated">
            <a:extLst>
              <a:ext uri="{FF2B5EF4-FFF2-40B4-BE49-F238E27FC236}">
                <a16:creationId xmlns:a16="http://schemas.microsoft.com/office/drawing/2014/main" id="{E5F3C775-BCA6-7260-925D-53D0E20E80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51985" y="1993509"/>
            <a:ext cx="4853240" cy="3385135"/>
          </a:xfrm>
          <a:prstGeom prst="rect">
            <a:avLst/>
          </a:prstGeom>
        </p:spPr>
      </p:pic>
    </p:spTree>
    <p:extLst>
      <p:ext uri="{BB962C8B-B14F-4D97-AF65-F5344CB8AC3E}">
        <p14:creationId xmlns:p14="http://schemas.microsoft.com/office/powerpoint/2010/main" val="3113244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Ebook</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A final PDF of your Ebook for your use. </a:t>
            </a:r>
          </a:p>
          <a:p>
            <a:pPr marL="171450" indent="-171450">
              <a:lnSpc>
                <a:spcPct val="150000"/>
              </a:lnSpc>
              <a:buFont typeface="Arial" panose="020B0604020202020204" pitchFamily="34" charset="0"/>
              <a:buChar char="•"/>
            </a:pPr>
            <a:r>
              <a:rPr lang="en-US" sz="1200"/>
              <a:t>Placement of your asset on our website(s) for instant download.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1715803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48189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Top 10 Report</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Use our editorial expertise to develop a co-branded report focusing on the key selling benefits of your product or service.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773517" cy="1165255"/>
          </a:xfrm>
          <a:prstGeom prst="rect">
            <a:avLst/>
          </a:prstGeom>
          <a:noFill/>
        </p:spPr>
        <p:txBody>
          <a:bodyPr wrap="square" rtlCol="0">
            <a:spAutoFit/>
          </a:bodyPr>
          <a:lstStyle/>
          <a:p>
            <a:pPr>
              <a:lnSpc>
                <a:spcPct val="150000"/>
              </a:lnSpc>
            </a:pPr>
            <a:r>
              <a:rPr lang="en-US" sz="1200" b="0" i="0">
                <a:solidFill>
                  <a:srgbClr val="19203B"/>
                </a:solidFill>
                <a:effectLst/>
              </a:rPr>
              <a:t>Connect and engage top edtech decision-makers with solution-oriented marketing. Choose a solution and let the eSchool Media editorial team create your Top 10 Report to provide a series of tips or steps that help your targets solve a problem or guide them in the decision-making process.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0" name="Picture 9" descr="A group of people sitting on a bench&#10;&#10;Description automatically generated">
            <a:extLst>
              <a:ext uri="{FF2B5EF4-FFF2-40B4-BE49-F238E27FC236}">
                <a16:creationId xmlns:a16="http://schemas.microsoft.com/office/drawing/2014/main" id="{EE58631B-1628-0051-0C22-2531D1E773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25616" y="1350883"/>
            <a:ext cx="3069200" cy="4342276"/>
          </a:xfrm>
          <a:prstGeom prst="rect">
            <a:avLst/>
          </a:prstGeom>
        </p:spPr>
      </p:pic>
    </p:spTree>
    <p:extLst>
      <p:ext uri="{BB962C8B-B14F-4D97-AF65-F5344CB8AC3E}">
        <p14:creationId xmlns:p14="http://schemas.microsoft.com/office/powerpoint/2010/main" val="1905268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Top 10 report</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p>
          <a:p>
            <a:pPr marL="171450" indent="-171450">
              <a:lnSpc>
                <a:spcPct val="150000"/>
              </a:lnSpc>
              <a:buFont typeface="Arial" panose="020B0604020202020204" pitchFamily="34" charset="0"/>
              <a:buChar char="•"/>
            </a:pPr>
            <a:r>
              <a:rPr lang="en-US" sz="1200"/>
              <a:t>Up to 1,000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Placement of your asset on our website(s) for instant download. </a:t>
            </a:r>
          </a:p>
          <a:p>
            <a:pPr marL="171450" indent="-171450">
              <a:lnSpc>
                <a:spcPct val="150000"/>
              </a:lnSpc>
              <a:buFont typeface="Arial" panose="020B0604020202020204" pitchFamily="34" charset="0"/>
              <a:buChar char="•"/>
            </a:pPr>
            <a:r>
              <a:rPr lang="en-US" sz="1200"/>
              <a:t>A final PDF of your Top 10 Report for your use.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2064988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52939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Special Report</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Pair your marketing message with our original editorial to create a report showcasing your mission.</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773517" cy="1165255"/>
          </a:xfrm>
          <a:prstGeom prst="rect">
            <a:avLst/>
          </a:prstGeom>
          <a:noFill/>
        </p:spPr>
        <p:txBody>
          <a:bodyPr wrap="square" rtlCol="0">
            <a:spAutoFit/>
          </a:bodyPr>
          <a:lstStyle/>
          <a:p>
            <a:pPr>
              <a:lnSpc>
                <a:spcPct val="150000"/>
              </a:lnSpc>
            </a:pPr>
            <a:r>
              <a:rPr lang="en-US" sz="1200" b="0" i="0">
                <a:solidFill>
                  <a:srgbClr val="19203B"/>
                </a:solidFill>
                <a:effectLst/>
              </a:rPr>
              <a:t>Our award-winning editorial staff prepares Special Reports to assist our readers in making better purchasing decisions throughout the year. We pair your organization’s important marketing message with original editorial, so your sponsored Special Report showcases your mission to a receptive audience of edtech decision-makers.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person sitting in front of a chalkboard&#10;&#10;Description automatically generated">
            <a:extLst>
              <a:ext uri="{FF2B5EF4-FFF2-40B4-BE49-F238E27FC236}">
                <a16:creationId xmlns:a16="http://schemas.microsoft.com/office/drawing/2014/main" id="{0FF40247-B1DE-A359-0A14-1B1772A119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6152" y="1344982"/>
            <a:ext cx="3033417" cy="4345436"/>
          </a:xfrm>
          <a:prstGeom prst="rect">
            <a:avLst/>
          </a:prstGeom>
        </p:spPr>
      </p:pic>
    </p:spTree>
    <p:extLst>
      <p:ext uri="{BB962C8B-B14F-4D97-AF65-F5344CB8AC3E}">
        <p14:creationId xmlns:p14="http://schemas.microsoft.com/office/powerpoint/2010/main" val="1142987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12769"/>
            <a:ext cx="10245193" cy="407328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Special Report</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9938156" cy="2671180"/>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endParaRPr lang="en-US"/>
          </a:p>
          <a:p>
            <a:pPr marL="171450" indent="-171450">
              <a:lnSpc>
                <a:spcPct val="150000"/>
              </a:lnSpc>
              <a:buFont typeface="Arial" panose="020B0604020202020204" pitchFamily="34" charset="0"/>
              <a:buChar char="•"/>
            </a:pPr>
            <a:r>
              <a:rPr lang="en-US" sz="1200"/>
              <a:t>Up to 2,500 words of professional editorial content. </a:t>
            </a:r>
          </a:p>
          <a:p>
            <a:pPr marL="171450" indent="-171450">
              <a:lnSpc>
                <a:spcPct val="150000"/>
              </a:lnSpc>
              <a:buFont typeface="Arial" panose="020B0604020202020204" pitchFamily="34" charset="0"/>
              <a:buChar char="•"/>
            </a:pPr>
            <a:r>
              <a:rPr lang="en-US" sz="1200"/>
              <a:t>Complete design and productions services. </a:t>
            </a:r>
          </a:p>
          <a:p>
            <a:pPr marL="171450" indent="-171450">
              <a:lnSpc>
                <a:spcPct val="150000"/>
              </a:lnSpc>
              <a:buFont typeface="Arial" panose="020B0604020202020204" pitchFamily="34" charset="0"/>
              <a:buChar char="•"/>
            </a:pPr>
            <a:r>
              <a:rPr lang="en-US" sz="1200"/>
              <a:t>Placement of your asset on our website(s) for instant download. </a:t>
            </a:r>
          </a:p>
          <a:p>
            <a:pPr marL="171450" indent="-171450">
              <a:lnSpc>
                <a:spcPct val="150000"/>
              </a:lnSpc>
              <a:buFont typeface="Arial" panose="020B0604020202020204" pitchFamily="34" charset="0"/>
              <a:buChar char="•"/>
            </a:pPr>
            <a:r>
              <a:rPr lang="en-US" sz="1200"/>
              <a:t>A final PDF of your Special Report for your use. </a:t>
            </a:r>
          </a:p>
          <a:p>
            <a:pPr marL="171450" indent="-171450">
              <a:lnSpc>
                <a:spcPct val="150000"/>
              </a:lnSpc>
              <a:buFont typeface="Arial" panose="020B0604020202020204" pitchFamily="34" charset="0"/>
              <a:buChar char="•"/>
            </a:pPr>
            <a:r>
              <a:rPr lang="en-US" sz="1200"/>
              <a:t>Educator Resource Center to showcase your Special Report along with additional related information from your company.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1151879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ABC11E1-323A-E147-80B7-D36CA65E248D}"/>
              </a:ext>
            </a:extLst>
          </p:cNvPr>
          <p:cNvSpPr/>
          <p:nvPr/>
        </p:nvSpPr>
        <p:spPr>
          <a:xfrm>
            <a:off x="748607" y="1673158"/>
            <a:ext cx="7247529" cy="1082270"/>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B1D0A86-F956-2447-BFD9-23E7A0929CDA}"/>
              </a:ext>
            </a:extLst>
          </p:cNvPr>
          <p:cNvSpPr/>
          <p:nvPr/>
        </p:nvSpPr>
        <p:spPr>
          <a:xfrm>
            <a:off x="748607" y="2892593"/>
            <a:ext cx="7247529" cy="694407"/>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29D1288-C986-7B42-B964-25F7DC7C0CAA}"/>
              </a:ext>
            </a:extLst>
          </p:cNvPr>
          <p:cNvSpPr/>
          <p:nvPr/>
        </p:nvSpPr>
        <p:spPr>
          <a:xfrm>
            <a:off x="748607" y="3716698"/>
            <a:ext cx="7247529" cy="694407"/>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0D1FD8F-837A-BD4D-A346-C45DA5E90A1A}"/>
              </a:ext>
            </a:extLst>
          </p:cNvPr>
          <p:cNvSpPr/>
          <p:nvPr/>
        </p:nvSpPr>
        <p:spPr>
          <a:xfrm>
            <a:off x="748607" y="5572943"/>
            <a:ext cx="7247529" cy="694407"/>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DEB9EA-2D78-0D4D-8E2C-02D9D63A9D2E}"/>
              </a:ext>
            </a:extLst>
          </p:cNvPr>
          <p:cNvSpPr/>
          <p:nvPr/>
        </p:nvSpPr>
        <p:spPr>
          <a:xfrm>
            <a:off x="748607" y="4543472"/>
            <a:ext cx="7247529" cy="882446"/>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432139" y="1073239"/>
            <a:ext cx="6286715" cy="446276"/>
          </a:xfrm>
          <a:prstGeom prst="rect">
            <a:avLst/>
          </a:prstGeom>
          <a:noFill/>
        </p:spPr>
        <p:txBody>
          <a:bodyPr wrap="square" rtlCol="0">
            <a:spAutoFit/>
          </a:bodyPr>
          <a:lstStyle/>
          <a:p>
            <a:r>
              <a:rPr lang="en-US" sz="2300" b="1" spc="100">
                <a:solidFill>
                  <a:schemeClr val="bg1"/>
                </a:solidFill>
                <a:latin typeface="Roboto" panose="02000000000000000000" pitchFamily="2" charset="0"/>
                <a:ea typeface="Roboto" panose="02000000000000000000" pitchFamily="2" charset="0"/>
              </a:rPr>
              <a:t>eCampus News Audience Profile</a:t>
            </a:r>
          </a:p>
        </p:txBody>
      </p:sp>
      <p:sp>
        <p:nvSpPr>
          <p:cNvPr id="4" name="TextBox 3">
            <a:extLst>
              <a:ext uri="{FF2B5EF4-FFF2-40B4-BE49-F238E27FC236}">
                <a16:creationId xmlns:a16="http://schemas.microsoft.com/office/drawing/2014/main" id="{A8FE5FC3-C3DA-7F47-959A-4D591FD6DEC4}"/>
              </a:ext>
            </a:extLst>
          </p:cNvPr>
          <p:cNvSpPr txBox="1"/>
          <p:nvPr/>
        </p:nvSpPr>
        <p:spPr>
          <a:xfrm>
            <a:off x="874534" y="1710713"/>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30% </a:t>
            </a:r>
            <a:r>
              <a:rPr lang="en-US" sz="1900" b="1">
                <a:solidFill>
                  <a:srgbClr val="253356"/>
                </a:solidFill>
                <a:latin typeface="Roboto" panose="02000000000000000000" pitchFamily="2" charset="0"/>
                <a:ea typeface="Roboto" panose="02000000000000000000" pitchFamily="2" charset="0"/>
              </a:rPr>
              <a:t>Policy/Top Level Executive/Manager</a:t>
            </a:r>
          </a:p>
        </p:txBody>
      </p:sp>
      <p:sp>
        <p:nvSpPr>
          <p:cNvPr id="6" name="TextBox 5">
            <a:extLst>
              <a:ext uri="{FF2B5EF4-FFF2-40B4-BE49-F238E27FC236}">
                <a16:creationId xmlns:a16="http://schemas.microsoft.com/office/drawing/2014/main" id="{F8F842C3-9EDA-6840-AEBA-0681953EFF8A}"/>
              </a:ext>
            </a:extLst>
          </p:cNvPr>
          <p:cNvSpPr txBox="1"/>
          <p:nvPr/>
        </p:nvSpPr>
        <p:spPr>
          <a:xfrm>
            <a:off x="889445" y="2055830"/>
            <a:ext cx="7028867" cy="649730"/>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Academic Officer, Chancellor/President/CEO/Provost, Chief Development &amp; Planning, </a:t>
            </a:r>
          </a:p>
          <a:p>
            <a:pPr>
              <a:lnSpc>
                <a:spcPts val="1500"/>
              </a:lnSpc>
            </a:pPr>
            <a:r>
              <a:rPr lang="en-US" sz="1000">
                <a:ea typeface="Roboto" panose="02000000000000000000" pitchFamily="2" charset="0"/>
              </a:rPr>
              <a:t>Director Branch Campus, Vice President, Policy/Top Level Executives &amp; Managers, Federal &amp; State Official, State School Official</a:t>
            </a:r>
          </a:p>
        </p:txBody>
      </p:sp>
      <p:sp>
        <p:nvSpPr>
          <p:cNvPr id="10" name="TextBox 9">
            <a:extLst>
              <a:ext uri="{FF2B5EF4-FFF2-40B4-BE49-F238E27FC236}">
                <a16:creationId xmlns:a16="http://schemas.microsoft.com/office/drawing/2014/main" id="{B159AB96-1418-504A-8491-247C236CB150}"/>
              </a:ext>
            </a:extLst>
          </p:cNvPr>
          <p:cNvSpPr txBox="1"/>
          <p:nvPr/>
        </p:nvSpPr>
        <p:spPr>
          <a:xfrm>
            <a:off x="8607989" y="1280611"/>
            <a:ext cx="2848867" cy="1046440"/>
          </a:xfrm>
          <a:prstGeom prst="rect">
            <a:avLst/>
          </a:prstGeom>
          <a:noFill/>
        </p:spPr>
        <p:txBody>
          <a:bodyPr wrap="square" rtlCol="0">
            <a:spAutoFit/>
          </a:bodyPr>
          <a:lstStyle/>
          <a:p>
            <a:pPr algn="ctr"/>
            <a:r>
              <a:rPr lang="en-US" sz="4000" b="1">
                <a:solidFill>
                  <a:schemeClr val="bg1"/>
                </a:solidFill>
                <a:latin typeface="Roboto" panose="02000000000000000000" pitchFamily="2" charset="0"/>
                <a:ea typeface="Roboto" panose="02000000000000000000" pitchFamily="2" charset="0"/>
              </a:rPr>
              <a:t>200,000+</a:t>
            </a:r>
          </a:p>
          <a:p>
            <a:pPr algn="ctr"/>
            <a:r>
              <a:rPr lang="en-US" sz="2000">
                <a:solidFill>
                  <a:schemeClr val="bg2">
                    <a:lumMod val="90000"/>
                  </a:schemeClr>
                </a:solidFill>
                <a:latin typeface="+mj-lt"/>
                <a:ea typeface="Roboto" panose="02000000000000000000" pitchFamily="2" charset="0"/>
              </a:rPr>
              <a:t>Total Reach*</a:t>
            </a:r>
          </a:p>
        </p:txBody>
      </p:sp>
      <p:sp>
        <p:nvSpPr>
          <p:cNvPr id="12" name="TextBox 11">
            <a:extLst>
              <a:ext uri="{FF2B5EF4-FFF2-40B4-BE49-F238E27FC236}">
                <a16:creationId xmlns:a16="http://schemas.microsoft.com/office/drawing/2014/main" id="{DCAF9CC7-04BD-A94F-AC28-3AEBB98A0F40}"/>
              </a:ext>
            </a:extLst>
          </p:cNvPr>
          <p:cNvSpPr txBox="1"/>
          <p:nvPr/>
        </p:nvSpPr>
        <p:spPr>
          <a:xfrm>
            <a:off x="8511705" y="5535037"/>
            <a:ext cx="3317132" cy="276999"/>
          </a:xfrm>
          <a:prstGeom prst="rect">
            <a:avLst/>
          </a:prstGeom>
          <a:noFill/>
        </p:spPr>
        <p:txBody>
          <a:bodyPr wrap="square" rtlCol="0">
            <a:spAutoFit/>
          </a:bodyPr>
          <a:lstStyle/>
          <a:p>
            <a:pPr algn="r"/>
            <a:r>
              <a:rPr lang="en-US" sz="1200">
                <a:solidFill>
                  <a:schemeClr val="bg2">
                    <a:lumMod val="90000"/>
                  </a:schemeClr>
                </a:solidFill>
                <a:effectLst/>
                <a:latin typeface="Roboto" panose="02000000000000000000" pitchFamily="2" charset="0"/>
              </a:rPr>
              <a:t>*Google Analytics September 2024</a:t>
            </a:r>
          </a:p>
        </p:txBody>
      </p:sp>
      <p:sp>
        <p:nvSpPr>
          <p:cNvPr id="14" name="TextBox 13">
            <a:extLst>
              <a:ext uri="{FF2B5EF4-FFF2-40B4-BE49-F238E27FC236}">
                <a16:creationId xmlns:a16="http://schemas.microsoft.com/office/drawing/2014/main" id="{232ADA8A-8DAE-B748-B7D9-370686509EBC}"/>
              </a:ext>
            </a:extLst>
          </p:cNvPr>
          <p:cNvSpPr txBox="1"/>
          <p:nvPr/>
        </p:nvSpPr>
        <p:spPr>
          <a:xfrm>
            <a:off x="874534" y="2911700"/>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28% </a:t>
            </a:r>
            <a:r>
              <a:rPr lang="en-US" sz="1900" b="1">
                <a:solidFill>
                  <a:srgbClr val="253356"/>
                </a:solidFill>
                <a:latin typeface="Roboto" panose="02000000000000000000" pitchFamily="2" charset="0"/>
                <a:ea typeface="Roboto" panose="02000000000000000000" pitchFamily="2" charset="0"/>
              </a:rPr>
              <a:t>IT Director/Manager</a:t>
            </a:r>
          </a:p>
        </p:txBody>
      </p:sp>
      <p:sp>
        <p:nvSpPr>
          <p:cNvPr id="15" name="TextBox 14">
            <a:extLst>
              <a:ext uri="{FF2B5EF4-FFF2-40B4-BE49-F238E27FC236}">
                <a16:creationId xmlns:a16="http://schemas.microsoft.com/office/drawing/2014/main" id="{2233D3AF-50B9-F945-882E-36F503908F2A}"/>
              </a:ext>
            </a:extLst>
          </p:cNvPr>
          <p:cNvSpPr txBox="1"/>
          <p:nvPr/>
        </p:nvSpPr>
        <p:spPr>
          <a:xfrm>
            <a:off x="889445" y="3256817"/>
            <a:ext cx="7028867" cy="264944"/>
          </a:xfrm>
          <a:prstGeom prst="rect">
            <a:avLst/>
          </a:prstGeom>
          <a:noFill/>
        </p:spPr>
        <p:txBody>
          <a:bodyPr wrap="square" lIns="91440" tIns="45720" rIns="91440" bIns="45720" rtlCol="0" anchor="t">
            <a:spAutoFit/>
          </a:bodyPr>
          <a:lstStyle/>
          <a:p>
            <a:pPr>
              <a:lnSpc>
                <a:spcPts val="1500"/>
              </a:lnSpc>
            </a:pPr>
            <a:r>
              <a:rPr lang="en-US" sz="1000" b="1">
                <a:ea typeface="Roboto"/>
              </a:rPr>
              <a:t>Titles Include: </a:t>
            </a:r>
            <a:r>
              <a:rPr lang="en-US" sz="1000">
                <a:ea typeface="Roboto"/>
              </a:rPr>
              <a:t>CIO, CTO, Library/Media Director/Manager, MIS &amp; IT Director/Manager</a:t>
            </a:r>
          </a:p>
        </p:txBody>
      </p:sp>
      <p:pic>
        <p:nvPicPr>
          <p:cNvPr id="9" name="Picture 8" descr="A pie chart with text on it&#10;&#10;Description automatically generated">
            <a:extLst>
              <a:ext uri="{FF2B5EF4-FFF2-40B4-BE49-F238E27FC236}">
                <a16:creationId xmlns:a16="http://schemas.microsoft.com/office/drawing/2014/main" id="{A79DE98A-D604-9346-BACD-A7DA4A74EF86}"/>
              </a:ext>
            </a:extLst>
          </p:cNvPr>
          <p:cNvPicPr>
            <a:picLocks noChangeAspect="1"/>
          </p:cNvPicPr>
          <p:nvPr/>
        </p:nvPicPr>
        <p:blipFill>
          <a:blip r:embed="rId2"/>
          <a:stretch>
            <a:fillRect/>
          </a:stretch>
        </p:blipFill>
        <p:spPr>
          <a:xfrm>
            <a:off x="8530165" y="2412460"/>
            <a:ext cx="2993728" cy="2965216"/>
          </a:xfrm>
          <a:prstGeom prst="rect">
            <a:avLst/>
          </a:prstGeom>
        </p:spPr>
      </p:pic>
      <p:sp>
        <p:nvSpPr>
          <p:cNvPr id="23" name="TextBox 22">
            <a:extLst>
              <a:ext uri="{FF2B5EF4-FFF2-40B4-BE49-F238E27FC236}">
                <a16:creationId xmlns:a16="http://schemas.microsoft.com/office/drawing/2014/main" id="{1C5736AC-FBE4-4341-8622-E1F22F985D1E}"/>
              </a:ext>
            </a:extLst>
          </p:cNvPr>
          <p:cNvSpPr txBox="1"/>
          <p:nvPr/>
        </p:nvSpPr>
        <p:spPr>
          <a:xfrm>
            <a:off x="874534" y="3735805"/>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21% </a:t>
            </a:r>
            <a:r>
              <a:rPr lang="en-US" sz="1900" b="1">
                <a:solidFill>
                  <a:srgbClr val="253356"/>
                </a:solidFill>
                <a:latin typeface="Roboto" panose="02000000000000000000" pitchFamily="2" charset="0"/>
                <a:ea typeface="Roboto" panose="02000000000000000000" pitchFamily="2" charset="0"/>
              </a:rPr>
              <a:t>Dean/Instructional/Faculty</a:t>
            </a:r>
          </a:p>
        </p:txBody>
      </p:sp>
      <p:sp>
        <p:nvSpPr>
          <p:cNvPr id="24" name="TextBox 23">
            <a:extLst>
              <a:ext uri="{FF2B5EF4-FFF2-40B4-BE49-F238E27FC236}">
                <a16:creationId xmlns:a16="http://schemas.microsoft.com/office/drawing/2014/main" id="{D9F29C77-13BA-5544-9380-1C6D267198B3}"/>
              </a:ext>
            </a:extLst>
          </p:cNvPr>
          <p:cNvSpPr txBox="1"/>
          <p:nvPr/>
        </p:nvSpPr>
        <p:spPr>
          <a:xfrm>
            <a:off x="889445" y="4080922"/>
            <a:ext cx="7028867" cy="264944"/>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Dean, Administrative Dean, Faculty Department Chair, Instructional &amp; Curriculum Director</a:t>
            </a:r>
          </a:p>
        </p:txBody>
      </p:sp>
      <p:sp>
        <p:nvSpPr>
          <p:cNvPr id="26" name="TextBox 25">
            <a:extLst>
              <a:ext uri="{FF2B5EF4-FFF2-40B4-BE49-F238E27FC236}">
                <a16:creationId xmlns:a16="http://schemas.microsoft.com/office/drawing/2014/main" id="{C34C52AC-0EF1-A844-94FB-330EB1C941E5}"/>
              </a:ext>
            </a:extLst>
          </p:cNvPr>
          <p:cNvSpPr txBox="1"/>
          <p:nvPr/>
        </p:nvSpPr>
        <p:spPr>
          <a:xfrm>
            <a:off x="869351" y="4571923"/>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20% </a:t>
            </a:r>
            <a:r>
              <a:rPr lang="en-US" sz="1900" b="1">
                <a:solidFill>
                  <a:srgbClr val="253356"/>
                </a:solidFill>
                <a:latin typeface="Roboto" panose="02000000000000000000" pitchFamily="2" charset="0"/>
                <a:ea typeface="Roboto" panose="02000000000000000000" pitchFamily="2" charset="0"/>
              </a:rPr>
              <a:t>Administration/Administrative Management</a:t>
            </a:r>
          </a:p>
        </p:txBody>
      </p:sp>
      <p:sp>
        <p:nvSpPr>
          <p:cNvPr id="27" name="TextBox 26">
            <a:extLst>
              <a:ext uri="{FF2B5EF4-FFF2-40B4-BE49-F238E27FC236}">
                <a16:creationId xmlns:a16="http://schemas.microsoft.com/office/drawing/2014/main" id="{174F96ED-525F-BD41-B913-7F17D2776788}"/>
              </a:ext>
            </a:extLst>
          </p:cNvPr>
          <p:cNvSpPr txBox="1"/>
          <p:nvPr/>
        </p:nvSpPr>
        <p:spPr>
          <a:xfrm>
            <a:off x="884262" y="4917040"/>
            <a:ext cx="7028867" cy="457369"/>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Administration &amp; Operations, Admissions &amp; Registrar, Business Administrator, Financial &amp; Funding Director/Manager, Safety &amp; Security Director</a:t>
            </a:r>
          </a:p>
        </p:txBody>
      </p:sp>
      <p:sp>
        <p:nvSpPr>
          <p:cNvPr id="29" name="TextBox 28">
            <a:extLst>
              <a:ext uri="{FF2B5EF4-FFF2-40B4-BE49-F238E27FC236}">
                <a16:creationId xmlns:a16="http://schemas.microsoft.com/office/drawing/2014/main" id="{8A0CD01D-D748-3640-99E0-9E37136FF7AD}"/>
              </a:ext>
            </a:extLst>
          </p:cNvPr>
          <p:cNvSpPr txBox="1"/>
          <p:nvPr/>
        </p:nvSpPr>
        <p:spPr>
          <a:xfrm>
            <a:off x="879719" y="5592400"/>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1% </a:t>
            </a:r>
            <a:r>
              <a:rPr lang="en-US" sz="1900" b="1">
                <a:solidFill>
                  <a:srgbClr val="253356"/>
                </a:solidFill>
                <a:latin typeface="Roboto" panose="02000000000000000000" pitchFamily="2" charset="0"/>
                <a:ea typeface="Roboto" panose="02000000000000000000" pitchFamily="2" charset="0"/>
              </a:rPr>
              <a:t>Other Job Titles not listed above</a:t>
            </a:r>
          </a:p>
        </p:txBody>
      </p:sp>
      <p:sp>
        <p:nvSpPr>
          <p:cNvPr id="30" name="TextBox 29">
            <a:extLst>
              <a:ext uri="{FF2B5EF4-FFF2-40B4-BE49-F238E27FC236}">
                <a16:creationId xmlns:a16="http://schemas.microsoft.com/office/drawing/2014/main" id="{70F36ED4-2120-3543-A2AD-BE35A863086A}"/>
              </a:ext>
            </a:extLst>
          </p:cNvPr>
          <p:cNvSpPr txBox="1"/>
          <p:nvPr/>
        </p:nvSpPr>
        <p:spPr>
          <a:xfrm>
            <a:off x="894630" y="5937517"/>
            <a:ext cx="7028867" cy="264944"/>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Non-Educator, Parent, Vendor, College/University Student, Other</a:t>
            </a:r>
          </a:p>
        </p:txBody>
      </p:sp>
    </p:spTree>
    <p:extLst>
      <p:ext uri="{BB962C8B-B14F-4D97-AF65-F5344CB8AC3E}">
        <p14:creationId xmlns:p14="http://schemas.microsoft.com/office/powerpoint/2010/main" val="1171843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39390"/>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Edtech Point of View</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337015"/>
          </a:xfrm>
          <a:prstGeom prst="rect">
            <a:avLst/>
          </a:prstGeom>
          <a:noFill/>
        </p:spPr>
        <p:txBody>
          <a:bodyPr wrap="square" rtlCol="0">
            <a:spAutoFit/>
          </a:bodyPr>
          <a:lstStyle/>
          <a:p>
            <a:pPr>
              <a:lnSpc>
                <a:spcPts val="2100"/>
              </a:lnSpc>
            </a:pPr>
            <a:r>
              <a:rPr lang="en-US" sz="1500" b="0" i="0">
                <a:solidFill>
                  <a:srgbClr val="19203B"/>
                </a:solidFill>
                <a:effectLst/>
              </a:rPr>
              <a:t>Showcase one of your company executives as an industry thought leader.</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264840"/>
            <a:ext cx="6773517" cy="1165255"/>
          </a:xfrm>
          <a:prstGeom prst="rect">
            <a:avLst/>
          </a:prstGeom>
          <a:noFill/>
        </p:spPr>
        <p:txBody>
          <a:bodyPr wrap="square" rtlCol="0">
            <a:spAutoFit/>
          </a:bodyPr>
          <a:lstStyle/>
          <a:p>
            <a:pPr>
              <a:lnSpc>
                <a:spcPct val="150000"/>
              </a:lnSpc>
            </a:pPr>
            <a:r>
              <a:rPr lang="en-US" sz="1200" b="0" i="0">
                <a:solidFill>
                  <a:srgbClr val="19203B"/>
                </a:solidFill>
                <a:effectLst/>
              </a:rPr>
              <a:t>The Edtech Point of View offers a platform in which to showcase one of your company executives as a thought leader in the edtech market. A custom report will be written in collaboration with the eSchool Media editorial staff to set the tone and communicate the challenges facing schools and campuses today.</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3" name="Picture 12" descr="A cell phone screen with a group of people working on their laptops&#10;&#10;Description automatically generated">
            <a:extLst>
              <a:ext uri="{FF2B5EF4-FFF2-40B4-BE49-F238E27FC236}">
                <a16:creationId xmlns:a16="http://schemas.microsoft.com/office/drawing/2014/main" id="{9674614B-E93D-9742-8DF2-B8373D3C2F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5611" y="1442082"/>
            <a:ext cx="3127143" cy="4431288"/>
          </a:xfrm>
          <a:prstGeom prst="rect">
            <a:avLst/>
          </a:prstGeom>
        </p:spPr>
      </p:pic>
    </p:spTree>
    <p:extLst>
      <p:ext uri="{BB962C8B-B14F-4D97-AF65-F5344CB8AC3E}">
        <p14:creationId xmlns:p14="http://schemas.microsoft.com/office/powerpoint/2010/main" val="2099067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Edtech Point of View</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endParaRPr lang="en-US"/>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Placement of your POV on our website(s) for instant download. </a:t>
            </a:r>
          </a:p>
          <a:p>
            <a:pPr marL="171450" indent="-171450">
              <a:lnSpc>
                <a:spcPct val="150000"/>
              </a:lnSpc>
              <a:buFont typeface="Arial" panose="020B0604020202020204" pitchFamily="34" charset="0"/>
              <a:buChar char="•"/>
            </a:pPr>
            <a:r>
              <a:rPr lang="en-US" sz="1200"/>
              <a:t>A final PDF of your POV for your use.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4043518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49"/>
            <a:ext cx="9912909" cy="3933155"/>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Voices from the Field</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Highlight your thought leadership and solutions in a custom piece featuring expert insights from education leaders—including your company’s expert.</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773517" cy="1719253"/>
          </a:xfrm>
          <a:prstGeom prst="rect">
            <a:avLst/>
          </a:prstGeom>
          <a:noFill/>
        </p:spPr>
        <p:txBody>
          <a:bodyPr wrap="square" rtlCol="0">
            <a:spAutoFit/>
          </a:bodyPr>
          <a:lstStyle/>
          <a:p>
            <a:pPr>
              <a:lnSpc>
                <a:spcPct val="150000"/>
              </a:lnSpc>
            </a:pPr>
            <a:r>
              <a:rPr lang="en-US" sz="1200" b="0" i="0">
                <a:solidFill>
                  <a:srgbClr val="19203B"/>
                </a:solidFill>
                <a:effectLst/>
              </a:rPr>
              <a:t>This custom report features authentic responses from two IT leaders and/or administrative leaders in education. The eSchool Media editorial team, in collaboration with your team, identifies five questions for in-depth responses. Once the responses are available, your team will review and offer their professional insights to the same five questions. The final report would be available on eSchool News or eCampus News for download. Your company retains the intellectual property of the report. </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2" name="Picture 11" descr="A group of people sitting in chairs&#10;&#10;Description automatically generated">
            <a:extLst>
              <a:ext uri="{FF2B5EF4-FFF2-40B4-BE49-F238E27FC236}">
                <a16:creationId xmlns:a16="http://schemas.microsoft.com/office/drawing/2014/main" id="{0962AD0D-A817-592A-8231-11F7DE0981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6860" y="1528887"/>
            <a:ext cx="3121122" cy="4415735"/>
          </a:xfrm>
          <a:prstGeom prst="rect">
            <a:avLst/>
          </a:prstGeom>
        </p:spPr>
      </p:pic>
    </p:spTree>
    <p:extLst>
      <p:ext uri="{BB962C8B-B14F-4D97-AF65-F5344CB8AC3E}">
        <p14:creationId xmlns:p14="http://schemas.microsoft.com/office/powerpoint/2010/main" val="369074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Voices from the Field</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endParaRPr lang="en-US"/>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Placement of your VFF on our website(s) for instant download. </a:t>
            </a:r>
          </a:p>
          <a:p>
            <a:pPr marL="171450" indent="-171450">
              <a:lnSpc>
                <a:spcPct val="150000"/>
              </a:lnSpc>
              <a:buFont typeface="Arial" panose="020B0604020202020204" pitchFamily="34" charset="0"/>
              <a:buChar char="•"/>
            </a:pPr>
            <a:r>
              <a:rPr lang="en-US" sz="1200"/>
              <a:t>A final PDF of your VFF for your use.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2685345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431260" y="1717545"/>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eSchool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431260" y="2554412"/>
            <a:ext cx="4194313" cy="1711372"/>
          </a:xfrm>
          <a:prstGeom prst="rect">
            <a:avLst/>
          </a:prstGeom>
        </p:spPr>
        <p:txBody>
          <a:bodyPr lIns="91440" tIns="45720" rIns="91440" bIns="4572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a:ea typeface="Roboto"/>
                <a:cs typeface="Arial"/>
              </a:rPr>
              <a:t>2025</a:t>
            </a:r>
          </a:p>
          <a:p>
            <a:r>
              <a:rPr lang="en-US" sz="3200" b="1" err="1">
                <a:solidFill>
                  <a:schemeClr val="bg1"/>
                </a:solidFill>
                <a:latin typeface="Roboto"/>
                <a:ea typeface="Roboto"/>
                <a:cs typeface="Arial"/>
              </a:rPr>
              <a:t>eSchool</a:t>
            </a:r>
            <a:r>
              <a:rPr lang="en-US" sz="3200" b="1">
                <a:solidFill>
                  <a:schemeClr val="bg1"/>
                </a:solidFill>
                <a:latin typeface="Roboto"/>
                <a:ea typeface="Roboto"/>
                <a:cs typeface="Arial"/>
              </a:rPr>
              <a:t> News</a:t>
            </a:r>
          </a:p>
          <a:p>
            <a:r>
              <a:rPr lang="en-US" sz="3200" b="1">
                <a:solidFill>
                  <a:schemeClr val="bg1"/>
                </a:solidFill>
                <a:latin typeface="Roboto"/>
                <a:ea typeface="Roboto"/>
                <a:cs typeface="Arial"/>
              </a:rPr>
              <a:t>Editorial Calendar</a:t>
            </a:r>
          </a:p>
          <a:p>
            <a:r>
              <a:rPr lang="en-US" sz="1400" b="1">
                <a:solidFill>
                  <a:schemeClr val="bg1"/>
                </a:solidFill>
                <a:latin typeface="Roboto"/>
                <a:ea typeface="Roboto"/>
                <a:cs typeface="Roboto"/>
              </a:rPr>
              <a:t>January-June</a:t>
            </a:r>
            <a:endParaRPr lang="en-US"/>
          </a:p>
        </p:txBody>
      </p:sp>
      <p:sp>
        <p:nvSpPr>
          <p:cNvPr id="6" name="Rectangle 5">
            <a:extLst>
              <a:ext uri="{FF2B5EF4-FFF2-40B4-BE49-F238E27FC236}">
                <a16:creationId xmlns:a16="http://schemas.microsoft.com/office/drawing/2014/main" id="{20EB849C-3F37-1844-A217-408DD5D829D2}"/>
              </a:ext>
            </a:extLst>
          </p:cNvPr>
          <p:cNvSpPr/>
          <p:nvPr/>
        </p:nvSpPr>
        <p:spPr>
          <a:xfrm>
            <a:off x="4114799" y="1036558"/>
            <a:ext cx="7743217" cy="4868131"/>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alendar&#10;&#10;Description automatically generated">
            <a:extLst>
              <a:ext uri="{FF2B5EF4-FFF2-40B4-BE49-F238E27FC236}">
                <a16:creationId xmlns:a16="http://schemas.microsoft.com/office/drawing/2014/main" id="{3261FF4F-1D19-18E8-AAF3-15465D2D96F8}"/>
              </a:ext>
            </a:extLst>
          </p:cNvPr>
          <p:cNvPicPr>
            <a:picLocks noChangeAspect="1"/>
          </p:cNvPicPr>
          <p:nvPr/>
        </p:nvPicPr>
        <p:blipFill>
          <a:blip r:embed="rId2"/>
          <a:stretch>
            <a:fillRect/>
          </a:stretch>
        </p:blipFill>
        <p:spPr>
          <a:xfrm>
            <a:off x="4421313" y="1169559"/>
            <a:ext cx="7222048" cy="4696262"/>
          </a:xfrm>
          <a:prstGeom prst="rect">
            <a:avLst/>
          </a:prstGeom>
        </p:spPr>
      </p:pic>
    </p:spTree>
    <p:extLst>
      <p:ext uri="{BB962C8B-B14F-4D97-AF65-F5344CB8AC3E}">
        <p14:creationId xmlns:p14="http://schemas.microsoft.com/office/powerpoint/2010/main" val="3841830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431260" y="1717545"/>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eSchool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431260" y="2554412"/>
            <a:ext cx="4194313" cy="1711372"/>
          </a:xfrm>
          <a:prstGeom prst="rect">
            <a:avLst/>
          </a:prstGeom>
        </p:spPr>
        <p:txBody>
          <a:bodyPr lIns="91440" tIns="45720" rIns="91440" bIns="4572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2025</a:t>
            </a:r>
          </a:p>
          <a:p>
            <a:r>
              <a:rPr lang="en-US" sz="3200" b="1" err="1">
                <a:solidFill>
                  <a:schemeClr val="bg1"/>
                </a:solidFill>
                <a:latin typeface="Roboto" panose="02000000000000000000" pitchFamily="2" charset="0"/>
                <a:ea typeface="Roboto" panose="02000000000000000000" pitchFamily="2" charset="0"/>
                <a:cs typeface="Arial" panose="020B0604020202020204" pitchFamily="34" charset="0"/>
              </a:rPr>
              <a:t>eSchool</a:t>
            </a:r>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 News</a:t>
            </a:r>
          </a:p>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Editorial Calendar</a:t>
            </a:r>
          </a:p>
          <a:p>
            <a:r>
              <a:rPr lang="en-US" sz="1400" b="1">
                <a:solidFill>
                  <a:schemeClr val="bg1"/>
                </a:solidFill>
                <a:latin typeface="Roboto"/>
                <a:ea typeface="Roboto"/>
                <a:cs typeface="Arial"/>
              </a:rPr>
              <a:t>July-December</a:t>
            </a:r>
            <a:endParaRPr lang="en-US" sz="1400" b="1" err="1">
              <a:solidFill>
                <a:schemeClr val="bg1"/>
              </a:solidFill>
              <a:latin typeface="Roboto"/>
              <a:ea typeface="Roboto"/>
              <a:cs typeface="Arial"/>
            </a:endParaRPr>
          </a:p>
        </p:txBody>
      </p:sp>
      <p:sp>
        <p:nvSpPr>
          <p:cNvPr id="6" name="Rectangle 5">
            <a:extLst>
              <a:ext uri="{FF2B5EF4-FFF2-40B4-BE49-F238E27FC236}">
                <a16:creationId xmlns:a16="http://schemas.microsoft.com/office/drawing/2014/main" id="{20EB849C-3F37-1844-A217-408DD5D829D2}"/>
              </a:ext>
            </a:extLst>
          </p:cNvPr>
          <p:cNvSpPr/>
          <p:nvPr/>
        </p:nvSpPr>
        <p:spPr>
          <a:xfrm>
            <a:off x="4114799" y="1036558"/>
            <a:ext cx="7743217" cy="4486055"/>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652EABC-C035-8291-6D03-5D1D4B688ABE}"/>
              </a:ext>
            </a:extLst>
          </p:cNvPr>
          <p:cNvPicPr>
            <a:picLocks noChangeAspect="1"/>
          </p:cNvPicPr>
          <p:nvPr/>
        </p:nvPicPr>
        <p:blipFill>
          <a:blip r:embed="rId2"/>
          <a:stretch>
            <a:fillRect/>
          </a:stretch>
        </p:blipFill>
        <p:spPr>
          <a:xfrm>
            <a:off x="4421314" y="1169559"/>
            <a:ext cx="7217054" cy="4276201"/>
          </a:xfrm>
          <a:prstGeom prst="rect">
            <a:avLst/>
          </a:prstGeom>
        </p:spPr>
      </p:pic>
    </p:spTree>
    <p:extLst>
      <p:ext uri="{BB962C8B-B14F-4D97-AF65-F5344CB8AC3E}">
        <p14:creationId xmlns:p14="http://schemas.microsoft.com/office/powerpoint/2010/main" val="33522587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431260" y="1717545"/>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eCampus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431260" y="2554412"/>
            <a:ext cx="4194313" cy="1711372"/>
          </a:xfrm>
          <a:prstGeom prst="rect">
            <a:avLst/>
          </a:prstGeom>
        </p:spPr>
        <p:txBody>
          <a:bodyP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2025</a:t>
            </a:r>
          </a:p>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eCampus News</a:t>
            </a:r>
          </a:p>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Editorial Calendar</a:t>
            </a:r>
          </a:p>
        </p:txBody>
      </p:sp>
      <p:sp>
        <p:nvSpPr>
          <p:cNvPr id="6" name="Rectangle 5">
            <a:extLst>
              <a:ext uri="{FF2B5EF4-FFF2-40B4-BE49-F238E27FC236}">
                <a16:creationId xmlns:a16="http://schemas.microsoft.com/office/drawing/2014/main" id="{20EB849C-3F37-1844-A217-408DD5D829D2}"/>
              </a:ext>
            </a:extLst>
          </p:cNvPr>
          <p:cNvSpPr/>
          <p:nvPr/>
        </p:nvSpPr>
        <p:spPr>
          <a:xfrm>
            <a:off x="4625573" y="1046480"/>
            <a:ext cx="7232443" cy="4968240"/>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lendar with text and images&#10;&#10;Description automatically generated">
            <a:extLst>
              <a:ext uri="{FF2B5EF4-FFF2-40B4-BE49-F238E27FC236}">
                <a16:creationId xmlns:a16="http://schemas.microsoft.com/office/drawing/2014/main" id="{D430E1CF-B5B7-0F12-0447-08F8E4C5224E}"/>
              </a:ext>
            </a:extLst>
          </p:cNvPr>
          <p:cNvPicPr>
            <a:picLocks noChangeAspect="1"/>
          </p:cNvPicPr>
          <p:nvPr/>
        </p:nvPicPr>
        <p:blipFill>
          <a:blip r:embed="rId2"/>
          <a:stretch>
            <a:fillRect/>
          </a:stretch>
        </p:blipFill>
        <p:spPr>
          <a:xfrm>
            <a:off x="4819692" y="1172074"/>
            <a:ext cx="6844203" cy="4717051"/>
          </a:xfrm>
          <a:prstGeom prst="rect">
            <a:avLst/>
          </a:prstGeom>
          <a:effectLst>
            <a:outerShdw blurRad="101600" dist="50800" dir="3360000" algn="ctr" rotWithShape="0">
              <a:schemeClr val="bg1">
                <a:lumMod val="75000"/>
              </a:schemeClr>
            </a:outerShdw>
          </a:effectLst>
        </p:spPr>
      </p:pic>
    </p:spTree>
    <p:extLst>
      <p:ext uri="{BB962C8B-B14F-4D97-AF65-F5344CB8AC3E}">
        <p14:creationId xmlns:p14="http://schemas.microsoft.com/office/powerpoint/2010/main" val="26419822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96711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K-12 Titles for Content Syndication and Chaperoned Emails</a:t>
            </a:r>
            <a:endParaRPr lang="en-US"/>
          </a:p>
        </p:txBody>
      </p:sp>
      <p:graphicFrame>
        <p:nvGraphicFramePr>
          <p:cNvPr id="8" name="Table 7">
            <a:extLst>
              <a:ext uri="{FF2B5EF4-FFF2-40B4-BE49-F238E27FC236}">
                <a16:creationId xmlns:a16="http://schemas.microsoft.com/office/drawing/2014/main" id="{F519D97B-F8C3-36AD-F9F9-C4C5DF5DC10F}"/>
              </a:ext>
            </a:extLst>
          </p:cNvPr>
          <p:cNvGraphicFramePr>
            <a:graphicFrameLocks noGrp="1"/>
          </p:cNvGraphicFramePr>
          <p:nvPr>
            <p:extLst>
              <p:ext uri="{D42A27DB-BD31-4B8C-83A1-F6EECF244321}">
                <p14:modId xmlns:p14="http://schemas.microsoft.com/office/powerpoint/2010/main" val="366724733"/>
              </p:ext>
            </p:extLst>
          </p:nvPr>
        </p:nvGraphicFramePr>
        <p:xfrm>
          <a:off x="426720" y="1717040"/>
          <a:ext cx="10265737" cy="3875448"/>
        </p:xfrm>
        <a:graphic>
          <a:graphicData uri="http://schemas.openxmlformats.org/drawingml/2006/table">
            <a:tbl>
              <a:tblPr firstRow="1" firstCol="1" bandRow="1">
                <a:tableStyleId>{5C22544A-7EE6-4342-B048-85BDC9FD1C3A}</a:tableStyleId>
              </a:tblPr>
              <a:tblGrid>
                <a:gridCol w="10265737">
                  <a:extLst>
                    <a:ext uri="{9D8B030D-6E8A-4147-A177-3AD203B41FA5}">
                      <a16:colId xmlns:a16="http://schemas.microsoft.com/office/drawing/2014/main" val="2482518713"/>
                    </a:ext>
                  </a:extLst>
                </a:gridCol>
              </a:tblGrid>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CIOs/CTOs  / Tech Directors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74876"/>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Superintendents + Assistant Superintendents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7610832"/>
                  </a:ext>
                </a:extLst>
              </a:tr>
              <a:tr h="316585">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District Level Administrators (Superintendents, District Admin, School Board Presidents)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8269568"/>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Curriculum Directors and Coordinators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5823534"/>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Principals + Assistant Principals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8847613"/>
                  </a:ext>
                </a:extLst>
              </a:tr>
              <a:tr h="283835">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School Administrators (Dean, Business Director, CEO, Head of School, etc.)</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4733743"/>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IT Managers, Tech Coordinators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3603390"/>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Instructional Tech Coordinators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9933055"/>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Library Directors, Librarians, Media Specialists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5854061"/>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School Board Presidents / Members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4652256"/>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Department Chairs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0420831"/>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STEM Professionals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7417993"/>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Directors of Special Needs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3146360"/>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Teachers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7878045"/>
                  </a:ext>
                </a:extLst>
              </a:tr>
            </a:tbl>
          </a:graphicData>
        </a:graphic>
      </p:graphicFrame>
    </p:spTree>
    <p:extLst>
      <p:ext uri="{BB962C8B-B14F-4D97-AF65-F5344CB8AC3E}">
        <p14:creationId xmlns:p14="http://schemas.microsoft.com/office/powerpoint/2010/main" val="34091500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807455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Higher Ed Titles for Content Syndication and Chaperoned Emails</a:t>
            </a:r>
            <a:endParaRPr lang="en-US">
              <a:solidFill>
                <a:schemeClr val="bg2">
                  <a:lumMod val="90000"/>
                </a:schemeClr>
              </a:solidFill>
            </a:endParaRPr>
          </a:p>
        </p:txBody>
      </p:sp>
      <p:graphicFrame>
        <p:nvGraphicFramePr>
          <p:cNvPr id="4" name="Table 3">
            <a:extLst>
              <a:ext uri="{FF2B5EF4-FFF2-40B4-BE49-F238E27FC236}">
                <a16:creationId xmlns:a16="http://schemas.microsoft.com/office/drawing/2014/main" id="{DFDC1280-DA34-5726-2BF6-903A3C483423}"/>
              </a:ext>
            </a:extLst>
          </p:cNvPr>
          <p:cNvGraphicFramePr>
            <a:graphicFrameLocks noGrp="1"/>
          </p:cNvGraphicFramePr>
          <p:nvPr>
            <p:extLst>
              <p:ext uri="{D42A27DB-BD31-4B8C-83A1-F6EECF244321}">
                <p14:modId xmlns:p14="http://schemas.microsoft.com/office/powerpoint/2010/main" val="2887849939"/>
              </p:ext>
            </p:extLst>
          </p:nvPr>
        </p:nvGraphicFramePr>
        <p:xfrm>
          <a:off x="436880" y="1727200"/>
          <a:ext cx="10260262" cy="3864180"/>
        </p:xfrm>
        <a:graphic>
          <a:graphicData uri="http://schemas.openxmlformats.org/drawingml/2006/table">
            <a:tbl>
              <a:tblPr firstRow="1" firstCol="1" bandRow="1">
                <a:tableStyleId>{5C22544A-7EE6-4342-B048-85BDC9FD1C3A}</a:tableStyleId>
              </a:tblPr>
              <a:tblGrid>
                <a:gridCol w="10260262">
                  <a:extLst>
                    <a:ext uri="{9D8B030D-6E8A-4147-A177-3AD203B41FA5}">
                      <a16:colId xmlns:a16="http://schemas.microsoft.com/office/drawing/2014/main" val="77870529"/>
                    </a:ext>
                  </a:extLst>
                </a:gridCol>
              </a:tblGrid>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Faculty Department Chairs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1900967"/>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Academic Affairs Administration</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4874223"/>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Deans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485945"/>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Professors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198858"/>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Executive Level Administrators (Presidents, Vice Presidents, Chancellors &amp; Provosts)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4526363"/>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Admissions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3551356"/>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Business Administration</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3963327"/>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Student Affairs Administration</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5202315"/>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CIOs/CTOs/Tech Titles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5515254"/>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Security Chiefs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273977"/>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Library &amp; Media</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3561506"/>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STEM-Related Titles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1007528"/>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Curriculum and Distance Learning</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479775"/>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Marketing PR Donations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0969776"/>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Finance and HR</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580478"/>
                  </a:ext>
                </a:extLst>
              </a:tr>
            </a:tbl>
          </a:graphicData>
        </a:graphic>
      </p:graphicFrame>
    </p:spTree>
    <p:extLst>
      <p:ext uri="{BB962C8B-B14F-4D97-AF65-F5344CB8AC3E}">
        <p14:creationId xmlns:p14="http://schemas.microsoft.com/office/powerpoint/2010/main" val="172287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1264176" y="1274323"/>
            <a:ext cx="9445982" cy="4572000"/>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graphicFrame>
        <p:nvGraphicFramePr>
          <p:cNvPr id="9" name="Table 4">
            <a:extLst>
              <a:ext uri="{FF2B5EF4-FFF2-40B4-BE49-F238E27FC236}">
                <a16:creationId xmlns:a16="http://schemas.microsoft.com/office/drawing/2014/main" id="{96C88EF8-B387-0E47-9A20-62225F0EB970}"/>
              </a:ext>
            </a:extLst>
          </p:cNvPr>
          <p:cNvGraphicFramePr>
            <a:graphicFrameLocks noGrp="1"/>
          </p:cNvGraphicFramePr>
          <p:nvPr>
            <p:extLst>
              <p:ext uri="{D42A27DB-BD31-4B8C-83A1-F6EECF244321}">
                <p14:modId xmlns:p14="http://schemas.microsoft.com/office/powerpoint/2010/main" val="182417384"/>
              </p:ext>
            </p:extLst>
          </p:nvPr>
        </p:nvGraphicFramePr>
        <p:xfrm>
          <a:off x="1737457" y="2119681"/>
          <a:ext cx="8655059" cy="3413760"/>
        </p:xfrm>
        <a:graphic>
          <a:graphicData uri="http://schemas.openxmlformats.org/drawingml/2006/table">
            <a:tbl>
              <a:tblPr firstRow="1" bandRow="1">
                <a:tableStyleId>{5940675A-B579-460E-94D1-54222C63F5DA}</a:tableStyleId>
              </a:tblPr>
              <a:tblGrid>
                <a:gridCol w="6047076">
                  <a:extLst>
                    <a:ext uri="{9D8B030D-6E8A-4147-A177-3AD203B41FA5}">
                      <a16:colId xmlns:a16="http://schemas.microsoft.com/office/drawing/2014/main" val="4021012223"/>
                    </a:ext>
                  </a:extLst>
                </a:gridCol>
                <a:gridCol w="2607983">
                  <a:extLst>
                    <a:ext uri="{9D8B030D-6E8A-4147-A177-3AD203B41FA5}">
                      <a16:colId xmlns:a16="http://schemas.microsoft.com/office/drawing/2014/main" val="4164525035"/>
                    </a:ext>
                  </a:extLst>
                </a:gridCol>
              </a:tblGrid>
              <a:tr h="202776">
                <a:tc>
                  <a:txBody>
                    <a:bodyPr/>
                    <a:lstStyle/>
                    <a:p>
                      <a:r>
                        <a:rPr lang="en-US" sz="1600" b="1"/>
                        <a:t>Product </a:t>
                      </a:r>
                    </a:p>
                  </a:txBody>
                  <a:tcPr/>
                </a:tc>
                <a:tc>
                  <a:txBody>
                    <a:bodyPr/>
                    <a:lstStyle/>
                    <a:p>
                      <a:r>
                        <a:rPr lang="en-US" sz="1600" b="1"/>
                        <a:t>Pricing</a:t>
                      </a:r>
                      <a:endParaRPr lang="en-US" sz="1600"/>
                    </a:p>
                  </a:txBody>
                  <a:tcPr/>
                </a:tc>
                <a:extLst>
                  <a:ext uri="{0D108BD9-81ED-4DB2-BD59-A6C34878D82A}">
                    <a16:rowId xmlns:a16="http://schemas.microsoft.com/office/drawing/2014/main" val="2061606489"/>
                  </a:ext>
                </a:extLst>
              </a:tr>
              <a:tr h="202776">
                <a:tc>
                  <a:txBody>
                    <a:bodyPr/>
                    <a:lstStyle/>
                    <a:p>
                      <a:endParaRPr lang="en-US" sz="1200"/>
                    </a:p>
                  </a:txBody>
                  <a:tcPr/>
                </a:tc>
                <a:tc>
                  <a:txBody>
                    <a:bodyPr/>
                    <a:lstStyle/>
                    <a:p>
                      <a:endParaRPr lang="en-US" sz="1200"/>
                    </a:p>
                  </a:txBody>
                  <a:tcPr/>
                </a:tc>
                <a:extLst>
                  <a:ext uri="{0D108BD9-81ED-4DB2-BD59-A6C34878D82A}">
                    <a16:rowId xmlns:a16="http://schemas.microsoft.com/office/drawing/2014/main" val="4046903710"/>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508335740"/>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211042835"/>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1895124551"/>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571167897"/>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486046027"/>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989654478"/>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723734848"/>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2664851109"/>
                  </a:ext>
                </a:extLst>
              </a:tr>
              <a:tr h="202776">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096535826"/>
                  </a:ext>
                </a:extLst>
              </a:tr>
              <a:tr h="202776">
                <a:tc>
                  <a:txBody>
                    <a:bodyPr/>
                    <a:lstStyle/>
                    <a:p>
                      <a:pPr lvl="2" algn="r"/>
                      <a:r>
                        <a:rPr lang="en-US" sz="1600" b="1"/>
                        <a:t>Total</a:t>
                      </a:r>
                    </a:p>
                  </a:txBody>
                  <a:tcPr/>
                </a:tc>
                <a:tc>
                  <a:txBody>
                    <a:bodyPr/>
                    <a:lstStyle/>
                    <a:p>
                      <a:endParaRPr lang="en-US" sz="1600"/>
                    </a:p>
                  </a:txBody>
                  <a:tcPr/>
                </a:tc>
                <a:extLst>
                  <a:ext uri="{0D108BD9-81ED-4DB2-BD59-A6C34878D82A}">
                    <a16:rowId xmlns:a16="http://schemas.microsoft.com/office/drawing/2014/main" val="3875462186"/>
                  </a:ext>
                </a:extLst>
              </a:tr>
            </a:tbl>
          </a:graphicData>
        </a:graphic>
      </p:graphicFrame>
      <p:sp>
        <p:nvSpPr>
          <p:cNvPr id="10" name="TextBox 9">
            <a:extLst>
              <a:ext uri="{FF2B5EF4-FFF2-40B4-BE49-F238E27FC236}">
                <a16:creationId xmlns:a16="http://schemas.microsoft.com/office/drawing/2014/main" id="{7BFDCEE8-1513-6245-8E5B-9328C96375B4}"/>
              </a:ext>
            </a:extLst>
          </p:cNvPr>
          <p:cNvSpPr txBox="1"/>
          <p:nvPr/>
        </p:nvSpPr>
        <p:spPr>
          <a:xfrm>
            <a:off x="1648208" y="1567754"/>
            <a:ext cx="7101505" cy="1456874"/>
          </a:xfrm>
          <a:prstGeom prst="rect">
            <a:avLst/>
          </a:prstGeom>
          <a:noFill/>
        </p:spPr>
        <p:txBody>
          <a:bodyPr wrap="square" rtlCol="0">
            <a:spAutoFit/>
          </a:bodyPr>
          <a:lstStyle/>
          <a:p>
            <a:pPr>
              <a:lnSpc>
                <a:spcPts val="2100"/>
              </a:lnSpc>
            </a:pPr>
            <a:r>
              <a:rPr lang="en-US" sz="3000">
                <a:solidFill>
                  <a:srgbClr val="000000"/>
                </a:solidFill>
              </a:rPr>
              <a:t>Proposed Campaign Summary</a:t>
            </a:r>
            <a:br>
              <a:rPr lang="en-US" sz="3000" i="0">
                <a:effectLst/>
                <a:cs typeface="Calibri Light"/>
              </a:rPr>
            </a:br>
            <a:br>
              <a:rPr lang="en-US" sz="3000">
                <a:cs typeface="Calibri Light"/>
              </a:rPr>
            </a:br>
            <a:br>
              <a:rPr lang="en-US" sz="3000" b="1">
                <a:cs typeface="Calibri Light" panose="020F0302020204030204"/>
              </a:rPr>
            </a:br>
            <a:br>
              <a:rPr lang="en-US" sz="3000"/>
            </a:br>
            <a:endParaRPr lang="en-US" sz="3000">
              <a:solidFill>
                <a:srgbClr val="253356"/>
              </a:solidFill>
              <a:latin typeface="+mj-lt"/>
              <a:ea typeface="Roboto" panose="02000000000000000000" pitchFamily="2" charset="0"/>
            </a:endParaRPr>
          </a:p>
        </p:txBody>
      </p:sp>
    </p:spTree>
    <p:extLst>
      <p:ext uri="{BB962C8B-B14F-4D97-AF65-F5344CB8AC3E}">
        <p14:creationId xmlns:p14="http://schemas.microsoft.com/office/powerpoint/2010/main" val="2735286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940241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7573617"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generate high quality leads to fuel your education sales.</a:t>
            </a:r>
          </a:p>
        </p:txBody>
      </p:sp>
    </p:spTree>
    <p:extLst>
      <p:ext uri="{BB962C8B-B14F-4D97-AF65-F5344CB8AC3E}">
        <p14:creationId xmlns:p14="http://schemas.microsoft.com/office/powerpoint/2010/main" val="30768680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2918298"/>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3126809" y="2630379"/>
            <a:ext cx="5725361"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THANK YOU!</a:t>
            </a:r>
          </a:p>
        </p:txBody>
      </p:sp>
      <p:sp>
        <p:nvSpPr>
          <p:cNvPr id="6" name="TextBox 5">
            <a:extLst>
              <a:ext uri="{FF2B5EF4-FFF2-40B4-BE49-F238E27FC236}">
                <a16:creationId xmlns:a16="http://schemas.microsoft.com/office/drawing/2014/main" id="{C6512418-1E0F-774A-B5D8-902FFF424542}"/>
              </a:ext>
            </a:extLst>
          </p:cNvPr>
          <p:cNvSpPr txBox="1"/>
          <p:nvPr/>
        </p:nvSpPr>
        <p:spPr>
          <a:xfrm>
            <a:off x="3214361" y="3501962"/>
            <a:ext cx="9052220" cy="1431161"/>
          </a:xfrm>
          <a:prstGeom prst="rect">
            <a:avLst/>
          </a:prstGeom>
          <a:noFill/>
        </p:spPr>
        <p:txBody>
          <a:bodyPr wrap="square" lIns="91440" tIns="45720" rIns="91440" bIns="45720" rtlCol="0" anchor="t">
            <a:spAutoFit/>
          </a:bodyPr>
          <a:lstStyle/>
          <a:p>
            <a:pPr>
              <a:lnSpc>
                <a:spcPct val="150000"/>
              </a:lnSpc>
            </a:pPr>
            <a:r>
              <a:rPr lang="en-US" sz="2400" b="1" dirty="0" err="1">
                <a:solidFill>
                  <a:schemeClr val="bg1"/>
                </a:solidFill>
                <a:effectLst/>
                <a:latin typeface="Roboto"/>
                <a:ea typeface="Roboto"/>
                <a:cs typeface="Roboto"/>
              </a:rPr>
              <a:t>Caliann</a:t>
            </a:r>
            <a:r>
              <a:rPr lang="en-US" sz="2400" b="1" dirty="0">
                <a:solidFill>
                  <a:schemeClr val="bg1"/>
                </a:solidFill>
                <a:effectLst/>
                <a:latin typeface="Roboto"/>
                <a:ea typeface="Roboto"/>
                <a:cs typeface="Roboto"/>
              </a:rPr>
              <a:t> </a:t>
            </a:r>
            <a:r>
              <a:rPr lang="en-US" sz="2400" b="1" dirty="0" err="1">
                <a:solidFill>
                  <a:schemeClr val="bg1"/>
                </a:solidFill>
                <a:effectLst/>
                <a:latin typeface="Roboto"/>
                <a:ea typeface="Roboto"/>
                <a:cs typeface="Roboto"/>
              </a:rPr>
              <a:t>Mitoulis</a:t>
            </a:r>
            <a:endParaRPr lang="en-US" sz="2400" b="1" dirty="0">
              <a:solidFill>
                <a:schemeClr val="bg1"/>
              </a:solidFill>
              <a:effectLst/>
              <a:latin typeface="Roboto"/>
              <a:ea typeface="Roboto"/>
              <a:cs typeface="Roboto"/>
            </a:endParaRPr>
          </a:p>
          <a:p>
            <a:pPr>
              <a:lnSpc>
                <a:spcPct val="150000"/>
              </a:lnSpc>
            </a:pPr>
            <a:r>
              <a:rPr lang="en-US" sz="1800" spc="50" baseline="0" dirty="0">
                <a:solidFill>
                  <a:schemeClr val="bg1"/>
                </a:solidFill>
                <a:effectLst/>
                <a:latin typeface="Roboto"/>
                <a:ea typeface="Roboto"/>
                <a:cs typeface="Roboto"/>
              </a:rPr>
              <a:t>National Director of Sales and Business Development</a:t>
            </a:r>
          </a:p>
          <a:p>
            <a:pPr>
              <a:lnSpc>
                <a:spcPct val="150000"/>
              </a:lnSpc>
            </a:pPr>
            <a:r>
              <a:rPr lang="en-US" b="1" dirty="0">
                <a:solidFill>
                  <a:schemeClr val="bg1"/>
                </a:solidFill>
                <a:effectLst/>
                <a:latin typeface="Roboto"/>
                <a:ea typeface="Roboto"/>
                <a:cs typeface="Roboto"/>
              </a:rPr>
              <a:t>215. 370.5813</a:t>
            </a:r>
            <a:r>
              <a:rPr lang="en-US" sz="1800" b="1" spc="50" baseline="0" dirty="0">
                <a:solidFill>
                  <a:schemeClr val="bg1"/>
                </a:solidFill>
                <a:effectLst/>
                <a:latin typeface="Roboto"/>
                <a:ea typeface="Roboto"/>
                <a:cs typeface="Roboto"/>
              </a:rPr>
              <a:t>   </a:t>
            </a:r>
            <a:r>
              <a:rPr lang="en-US" b="1" dirty="0" err="1">
                <a:solidFill>
                  <a:schemeClr val="bg2"/>
                </a:solidFill>
                <a:effectLst/>
                <a:latin typeface="Roboto"/>
                <a:ea typeface="Roboto"/>
                <a:cs typeface="Roboto"/>
              </a:rPr>
              <a:t>cmitoulis@eschoolmediainc.com</a:t>
            </a:r>
            <a:endParaRPr lang="en-US" sz="1800" spc="50" baseline="0" dirty="0">
              <a:solidFill>
                <a:schemeClr val="bg2"/>
              </a:solidFill>
              <a:effectLst/>
              <a:latin typeface="Roboto"/>
              <a:ea typeface="Roboto"/>
              <a:cs typeface="Roboto"/>
            </a:endParaRPr>
          </a:p>
        </p:txBody>
      </p:sp>
    </p:spTree>
    <p:extLst>
      <p:ext uri="{BB962C8B-B14F-4D97-AF65-F5344CB8AC3E}">
        <p14:creationId xmlns:p14="http://schemas.microsoft.com/office/powerpoint/2010/main" val="2264221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5552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Content Syndication</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Generate qualified sales leads by leveraging your organization’s content.</a:t>
            </a: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248302"/>
            <a:ext cx="7327036" cy="1442254"/>
          </a:xfrm>
          <a:prstGeom prst="rect">
            <a:avLst/>
          </a:prstGeom>
          <a:noFill/>
        </p:spPr>
        <p:txBody>
          <a:bodyPr wrap="square" lIns="91440" tIns="45720" rIns="91440" bIns="45720" rtlCol="0" anchor="t">
            <a:spAutoFit/>
          </a:bodyPr>
          <a:lstStyle/>
          <a:p>
            <a:pPr>
              <a:lnSpc>
                <a:spcPct val="150000"/>
              </a:lnSpc>
            </a:pPr>
            <a:r>
              <a:rPr lang="en-US" sz="1200">
                <a:ea typeface="Roboto"/>
              </a:rPr>
              <a:t>Leverage your company’s white papers, case studies, infographics or other content for maximum impact while generating qualified leads. Your assets will be hosted within our Resource Library where elite buyers and top education technology decision-makers will have access to your exclusive content 24/7. In addition, your asset(s) will be promoted through dedicated </a:t>
            </a:r>
            <a:r>
              <a:rPr lang="en-US" sz="1200" err="1">
                <a:ea typeface="Roboto"/>
              </a:rPr>
              <a:t>eMails</a:t>
            </a:r>
            <a:r>
              <a:rPr lang="en-US" sz="1200">
                <a:ea typeface="Roboto"/>
              </a:rPr>
              <a:t> to a targeted, engaged audience, generating the leads your sales team want.</a:t>
            </a:r>
          </a:p>
        </p:txBody>
      </p:sp>
      <p:pic>
        <p:nvPicPr>
          <p:cNvPr id="8" name="Picture 7">
            <a:extLst>
              <a:ext uri="{FF2B5EF4-FFF2-40B4-BE49-F238E27FC236}">
                <a16:creationId xmlns:a16="http://schemas.microsoft.com/office/drawing/2014/main" id="{E3555520-A1A9-AA42-B229-CF5F5F5FF8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3911" y="1398285"/>
            <a:ext cx="3030874" cy="4294871"/>
          </a:xfrm>
          <a:prstGeom prst="rect">
            <a:avLst/>
          </a:prstGeom>
        </p:spPr>
      </p:pic>
    </p:spTree>
    <p:extLst>
      <p:ext uri="{BB962C8B-B14F-4D97-AF65-F5344CB8AC3E}">
        <p14:creationId xmlns:p14="http://schemas.microsoft.com/office/powerpoint/2010/main" val="176122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1988D6-E566-6A7B-CA40-14F8AF6B7D80}"/>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4" name="TextBox 3">
            <a:extLst>
              <a:ext uri="{FF2B5EF4-FFF2-40B4-BE49-F238E27FC236}">
                <a16:creationId xmlns:a16="http://schemas.microsoft.com/office/drawing/2014/main" id="{1B3AF46C-30E3-92CD-506F-E76BE62DBBD9}"/>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Content Syndication</a:t>
            </a: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1719253"/>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a:t>
            </a:r>
            <a:r>
              <a:rPr lang="en-US" sz="1200" b="0" i="0">
                <a:effectLst/>
                <a:latin typeface="+mj-lt"/>
              </a:rPr>
              <a:t>edicated eSchool Media project manager to handle logistical support, including asset posting, landing page approval, and follow up.</a:t>
            </a:r>
            <a:endParaRPr lang="en-US"/>
          </a:p>
          <a:p>
            <a:pPr marL="171450" indent="-171450">
              <a:lnSpc>
                <a:spcPct val="150000"/>
              </a:lnSpc>
              <a:buFont typeface="Arial" panose="020B0604020202020204" pitchFamily="34" charset="0"/>
              <a:buChar char="•"/>
            </a:pPr>
            <a:r>
              <a:rPr lang="en-US" sz="1200" b="0" i="0">
                <a:effectLst/>
                <a:latin typeface="+mj-lt"/>
              </a:rPr>
              <a:t>An integrated marketing campaign to drive decision-makers to view your content.</a:t>
            </a:r>
          </a:p>
          <a:p>
            <a:pPr marL="171450" indent="-171450">
              <a:lnSpc>
                <a:spcPct val="150000"/>
              </a:lnSpc>
              <a:buFont typeface="Arial" panose="020B0604020202020204" pitchFamily="34" charset="0"/>
              <a:buChar char="•"/>
            </a:pPr>
            <a:r>
              <a:rPr lang="en-US" sz="1200" b="0" i="0">
                <a:effectLst/>
                <a:latin typeface="+mj-lt"/>
              </a:rPr>
              <a:t>Placement of your asset on our website(s)for instant download.</a:t>
            </a:r>
          </a:p>
          <a:p>
            <a:pPr marL="171450" indent="-171450">
              <a:lnSpc>
                <a:spcPct val="150000"/>
              </a:lnSpc>
              <a:buFont typeface="Arial" panose="020B0604020202020204" pitchFamily="34" charset="0"/>
              <a:buChar char="•"/>
            </a:pPr>
            <a:r>
              <a:rPr lang="en-US" sz="1200" b="0" i="0">
                <a:effectLst/>
                <a:latin typeface="+mj-lt"/>
              </a:rPr>
              <a:t>Weekly lead reporting, including all relevant data.</a:t>
            </a:r>
          </a:p>
          <a:p>
            <a:pPr marL="171450" indent="-171450">
              <a:lnSpc>
                <a:spcPct val="150000"/>
              </a:lnSpc>
              <a:buFont typeface="Arial" panose="020B0604020202020204" pitchFamily="34" charset="0"/>
              <a:buChar char="•"/>
            </a:pPr>
            <a:r>
              <a:rPr lang="en-US" sz="1200" b="0" i="0">
                <a:effectLst/>
                <a:latin typeface="+mj-lt"/>
              </a:rPr>
              <a:t>Leads counts and prices vary by program and are guaranteed. </a:t>
            </a:r>
            <a:endParaRPr lang="en-US" sz="1200">
              <a:latin typeface="+mj-lt"/>
              <a:ea typeface="+mn-lt"/>
              <a:cs typeface="+mn-lt"/>
            </a:endParaRPr>
          </a:p>
        </p:txBody>
      </p:sp>
    </p:spTree>
    <p:extLst>
      <p:ext uri="{BB962C8B-B14F-4D97-AF65-F5344CB8AC3E}">
        <p14:creationId xmlns:p14="http://schemas.microsoft.com/office/powerpoint/2010/main" val="1683824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75402"/>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&amp; DEMAND GENERATION</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Education Resource Centers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633816" cy="606320"/>
          </a:xfrm>
          <a:prstGeom prst="rect">
            <a:avLst/>
          </a:prstGeom>
          <a:noFill/>
        </p:spPr>
        <p:txBody>
          <a:bodyPr wrap="square" rtlCol="0">
            <a:spAutoFit/>
          </a:bodyPr>
          <a:lstStyle/>
          <a:p>
            <a:pPr>
              <a:lnSpc>
                <a:spcPts val="2100"/>
              </a:lnSpc>
            </a:pPr>
            <a:r>
              <a:rPr lang="en-US" sz="1500" b="0" i="0">
                <a:solidFill>
                  <a:srgbClr val="19203B"/>
                </a:solidFill>
                <a:effectLst/>
              </a:rPr>
              <a:t>Generate qualified sales leads with your own custom microsite featuring your content and solutions.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536536"/>
            <a:ext cx="6917633" cy="1165255"/>
          </a:xfrm>
          <a:prstGeom prst="rect">
            <a:avLst/>
          </a:prstGeom>
          <a:noFill/>
        </p:spPr>
        <p:txBody>
          <a:bodyPr wrap="square" rtlCol="0">
            <a:spAutoFit/>
          </a:bodyPr>
          <a:lstStyle/>
          <a:p>
            <a:pPr>
              <a:lnSpc>
                <a:spcPct val="150000"/>
              </a:lnSpc>
            </a:pPr>
            <a:r>
              <a:rPr lang="en-US" sz="1200"/>
              <a:t>Highlighting your products and services in a custom ERC microsite puts your solutions right at the fingertips of education decision-makers. Your microsite will feature up to 8 downloaded pieces of your content, which we’ll promote to generate highly qualified leads interested in your solutions. Your ERC will stay live on our site for 90 days.</a:t>
            </a:r>
            <a:endParaRPr lang="en-US" sz="1200">
              <a:ea typeface="Roboto" panose="02000000000000000000" pitchFamily="2" charset="0"/>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0" name="Picture 9" descr="A computer with a screen showing a website&#10;&#10;Description automatically generated">
            <a:extLst>
              <a:ext uri="{FF2B5EF4-FFF2-40B4-BE49-F238E27FC236}">
                <a16:creationId xmlns:a16="http://schemas.microsoft.com/office/drawing/2014/main" id="{C9D3F4C2-741C-8AF9-F3AD-C4E5A24633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09578" y="1533813"/>
            <a:ext cx="4143232" cy="4045405"/>
          </a:xfrm>
          <a:prstGeom prst="rect">
            <a:avLst/>
          </a:prstGeom>
        </p:spPr>
      </p:pic>
    </p:spTree>
    <p:extLst>
      <p:ext uri="{BB962C8B-B14F-4D97-AF65-F5344CB8AC3E}">
        <p14:creationId xmlns:p14="http://schemas.microsoft.com/office/powerpoint/2010/main" val="4366797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7B3C8BDB552E409B7BC64D4ED2BAAB" ma:contentTypeVersion="20" ma:contentTypeDescription="Create a new document." ma:contentTypeScope="" ma:versionID="ff634230b67420756d68d57a962fbfc0">
  <xsd:schema xmlns:xsd="http://www.w3.org/2001/XMLSchema" xmlns:xs="http://www.w3.org/2001/XMLSchema" xmlns:p="http://schemas.microsoft.com/office/2006/metadata/properties" xmlns:ns2="966e103c-af2e-4d00-a3f6-75cb1d23479c" xmlns:ns3="f4d9765d-7c74-4068-8bd3-264f55b1007a" targetNamespace="http://schemas.microsoft.com/office/2006/metadata/properties" ma:root="true" ma:fieldsID="2df1d06baf3a50720b3d67d133178171" ns2:_="" ns3:_="">
    <xsd:import namespace="966e103c-af2e-4d00-a3f6-75cb1d23479c"/>
    <xsd:import namespace="f4d9765d-7c74-4068-8bd3-264f55b1007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3:TaxCatchAll" minOccurs="0"/>
                <xsd:element ref="ns2:lcf76f155ced4ddcb4097134ff3c332f"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6e103c-af2e-4d00-a3f6-75cb1d2347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51bb22-9190-4949-a728-08c8bbd60f6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d9765d-7c74-4068-8bd3-264f55b1007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c19eaac-d372-4295-ac05-b9c3237f5458}" ma:internalName="TaxCatchAll" ma:showField="CatchAllData" ma:web="f4d9765d-7c74-4068-8bd3-264f55b100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4d9765d-7c74-4068-8bd3-264f55b1007a" xsi:nil="true"/>
    <lcf76f155ced4ddcb4097134ff3c332f xmlns="966e103c-af2e-4d00-a3f6-75cb1d23479c">
      <Terms xmlns="http://schemas.microsoft.com/office/infopath/2007/PartnerControls"/>
    </lcf76f155ced4ddcb4097134ff3c332f>
    <SharedWithUsers xmlns="f4d9765d-7c74-4068-8bd3-264f55b1007a">
      <UserInfo>
        <DisplayName>Janice Budai</DisplayName>
        <AccountId>22</AccountId>
        <AccountType/>
      </UserInfo>
      <UserInfo>
        <DisplayName>Kristin Carroll</DisplayName>
        <AccountId>30</AccountId>
        <AccountType/>
      </UserInfo>
    </SharedWithUsers>
  </documentManagement>
</p:properties>
</file>

<file path=customXml/itemProps1.xml><?xml version="1.0" encoding="utf-8"?>
<ds:datastoreItem xmlns:ds="http://schemas.openxmlformats.org/officeDocument/2006/customXml" ds:itemID="{14FDCB64-0F1D-4F1D-9248-5C1D3428BB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6e103c-af2e-4d00-a3f6-75cb1d23479c"/>
    <ds:schemaRef ds:uri="f4d9765d-7c74-4068-8bd3-264f55b100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DB93D1-1E67-4DF0-81B7-1AB2CB84F6DB}">
  <ds:schemaRefs>
    <ds:schemaRef ds:uri="http://schemas.microsoft.com/sharepoint/v3/contenttype/forms"/>
  </ds:schemaRefs>
</ds:datastoreItem>
</file>

<file path=customXml/itemProps3.xml><?xml version="1.0" encoding="utf-8"?>
<ds:datastoreItem xmlns:ds="http://schemas.openxmlformats.org/officeDocument/2006/customXml" ds:itemID="{1972C051-78D0-4C0F-AB7B-400BC091C12F}">
  <ds:schemaRefs>
    <ds:schemaRef ds:uri="966e103c-af2e-4d00-a3f6-75cb1d23479c"/>
    <ds:schemaRef ds:uri="f4d9765d-7c74-4068-8bd3-264f55b100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{46F13802-90DF-2E42-8E27-C22CEDB723BF}tf10001076</Template>
  <TotalTime>188</TotalTime>
  <Words>3990</Words>
  <Application>Microsoft Macintosh PowerPoint</Application>
  <PresentationFormat>Widescreen</PresentationFormat>
  <Paragraphs>389</Paragraphs>
  <Slides>60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Arial,Sans-Serif</vt:lpstr>
      <vt:lpstr>Calibri</vt:lpstr>
      <vt:lpstr>Calibri Light</vt:lpstr>
      <vt:lpstr>Century Gothic</vt:lpstr>
      <vt:lpstr>Roboto</vt:lpstr>
      <vt:lpstr>Wingdings 3</vt:lpstr>
      <vt:lpstr>YAFcfhkwO-0 0</vt:lpstr>
      <vt:lpstr>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Hopson</dc:creator>
  <cp:lastModifiedBy>Chris Hopson</cp:lastModifiedBy>
  <cp:revision>10</cp:revision>
  <dcterms:created xsi:type="dcterms:W3CDTF">2023-12-06T13:58:57Z</dcterms:created>
  <dcterms:modified xsi:type="dcterms:W3CDTF">2025-03-19T14:49:34Z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0x010100847B3C8BDB552E409B7BC64D4ED2BAAB</vt:lpwstr>
  </property>
  <property fmtid="{D5CDD505-2E9C-101B-9397-08002B2CF9AE}" pid="3" name="MediaServiceImageTags">
    <vt:lpwstr/>
  </property>
</Properties>
</file>